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dat" ContentType="text/plai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a9c7c6a0288e45ed" Type="http://schemas.microsoft.com/office/2006/relationships/txt" Target="udata/data.dat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7" r:id="rId2"/>
    <p:sldId id="279" r:id="rId3"/>
    <p:sldId id="299" r:id="rId4"/>
    <p:sldId id="300" r:id="rId5"/>
    <p:sldId id="304" r:id="rId6"/>
    <p:sldId id="303" r:id="rId7"/>
    <p:sldId id="305" r:id="rId8"/>
    <p:sldId id="306" r:id="rId9"/>
    <p:sldId id="307" r:id="rId10"/>
    <p:sldId id="308" r:id="rId11"/>
    <p:sldId id="310" r:id="rId12"/>
    <p:sldId id="311" r:id="rId13"/>
    <p:sldId id="312" r:id="rId14"/>
    <p:sldId id="313" r:id="rId15"/>
    <p:sldId id="314" r:id="rId16"/>
    <p:sldId id="315" r:id="rId17"/>
    <p:sldId id="316" r:id="rId18"/>
    <p:sldId id="281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253" userDrawn="1">
          <p15:clr>
            <a:srgbClr val="A4A3A4"/>
          </p15:clr>
        </p15:guide>
        <p15:guide id="4" pos="191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E22319"/>
    <a:srgbClr val="77933C"/>
    <a:srgbClr val="107864"/>
    <a:srgbClr val="294A5A"/>
    <a:srgbClr val="16A085"/>
    <a:srgbClr val="F39C12"/>
    <a:srgbClr val="C3D69B"/>
    <a:srgbClr val="BA7609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73"/>
    <p:restoredTop sz="94660"/>
  </p:normalViewPr>
  <p:slideViewPr>
    <p:cSldViewPr snapToGrid="0">
      <p:cViewPr varScale="1">
        <p:scale>
          <a:sx n="153" d="100"/>
          <a:sy n="153" d="100"/>
        </p:scale>
        <p:origin x="208" y="256"/>
      </p:cViewPr>
      <p:guideLst>
        <p:guide orient="horz" pos="2183"/>
        <p:guide pos="3840"/>
        <p:guide orient="horz" pos="1253"/>
        <p:guide pos="191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jpe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52C17-CA27-4B59-8AC3-99088E676B98}" type="datetimeFigureOut">
              <a:rPr lang="zh-CN" altLang="en-US" smtClean="0"/>
              <a:t>2021/6/4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C582B4-71CF-479C-811E-4E7DD83A2C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258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9EC3829-85C2-4C78-A748-3A4999477BD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1458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donghuizhen\documents\jddongdong\jimenterprise\donghuizhen\image\ae6e2502e9f3d6d8ff6fd930e65fb3f6.png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901"/>
            <a:ext cx="12192000" cy="6853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914761" y="1046790"/>
            <a:ext cx="8457801" cy="76206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4232" b="1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839" marR="0" lvl="0" indent="-407839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765" y="1828665"/>
            <a:ext cx="7770762" cy="533129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963" baseline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839" marR="0" lvl="0" indent="-407839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dirty="0"/>
              <a:t>单击此处编辑文字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914757" y="2992204"/>
            <a:ext cx="3351204" cy="305166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1693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839" marR="0" lvl="0" indent="-407839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dirty="0"/>
              <a:t>年／月／日</a:t>
            </a:r>
          </a:p>
        </p:txBody>
      </p:sp>
    </p:spTree>
    <p:extLst>
      <p:ext uri="{BB962C8B-B14F-4D97-AF65-F5344CB8AC3E}">
        <p14:creationId xmlns:p14="http://schemas.microsoft.com/office/powerpoint/2010/main" val="550801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" y="67"/>
            <a:ext cx="12191665" cy="6858054"/>
          </a:xfrm>
          <a:prstGeom prst="rect">
            <a:avLst/>
          </a:prstGeom>
        </p:spPr>
      </p:pic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686173" y="533156"/>
            <a:ext cx="1219116" cy="685489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b="1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839" marR="0" lvl="0" indent="-407839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dirty="0"/>
              <a:t>目录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3003059" y="1523839"/>
            <a:ext cx="582721" cy="456661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6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839" marR="0" lvl="0" indent="-407839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2" hasCustomPrompt="1"/>
          </p:nvPr>
        </p:nvSpPr>
        <p:spPr>
          <a:xfrm>
            <a:off x="3586554" y="1523839"/>
            <a:ext cx="4109603" cy="456661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6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839" marR="0" lvl="0" indent="-407839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3" hasCustomPrompt="1"/>
          </p:nvPr>
        </p:nvSpPr>
        <p:spPr>
          <a:xfrm>
            <a:off x="3003059" y="2090739"/>
            <a:ext cx="582721" cy="423783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6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839" marR="0" lvl="0" indent="-407839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23" name="文本占位符 22"/>
          <p:cNvSpPr>
            <a:spLocks noGrp="1"/>
          </p:cNvSpPr>
          <p:nvPr>
            <p:ph type="body" sz="quarter" idx="14" hasCustomPrompt="1"/>
          </p:nvPr>
        </p:nvSpPr>
        <p:spPr>
          <a:xfrm>
            <a:off x="3585777" y="2090739"/>
            <a:ext cx="4110311" cy="423783"/>
          </a:xfrm>
          <a:prstGeom prst="rect">
            <a:avLst/>
          </a:prstGeom>
        </p:spPr>
        <p:txBody>
          <a:bodyPr lIns="91440" tIns="45720" rIns="91440" bIns="45720"/>
          <a:lstStyle>
            <a:lvl1pPr marL="407839" marR="0" indent="-407839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116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839" marR="0" lvl="0" indent="-407839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5" hasCustomPrompt="1"/>
          </p:nvPr>
        </p:nvSpPr>
        <p:spPr>
          <a:xfrm>
            <a:off x="3003059" y="2657643"/>
            <a:ext cx="582721" cy="43307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6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839" marR="0" lvl="0" indent="-407839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31" name="文本占位符 30"/>
          <p:cNvSpPr>
            <a:spLocks noGrp="1"/>
          </p:cNvSpPr>
          <p:nvPr>
            <p:ph type="body" sz="quarter" idx="16" hasCustomPrompt="1"/>
          </p:nvPr>
        </p:nvSpPr>
        <p:spPr>
          <a:xfrm>
            <a:off x="3003059" y="3224543"/>
            <a:ext cx="582721" cy="433076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6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839" marR="0" lvl="0" indent="-407839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34" name="文本占位符 33"/>
          <p:cNvSpPr>
            <a:spLocks noGrp="1"/>
          </p:cNvSpPr>
          <p:nvPr>
            <p:ph type="body" sz="quarter" idx="17" hasCustomPrompt="1"/>
          </p:nvPr>
        </p:nvSpPr>
        <p:spPr>
          <a:xfrm>
            <a:off x="3007195" y="3791445"/>
            <a:ext cx="578651" cy="381373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2116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839" marR="0" lvl="0" indent="-407839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38" name="文本占位符 26"/>
          <p:cNvSpPr>
            <a:spLocks noGrp="1"/>
          </p:cNvSpPr>
          <p:nvPr>
            <p:ph type="body" sz="quarter" idx="18" hasCustomPrompt="1"/>
          </p:nvPr>
        </p:nvSpPr>
        <p:spPr>
          <a:xfrm>
            <a:off x="3588266" y="2657643"/>
            <a:ext cx="4107828" cy="433074"/>
          </a:xfrm>
          <a:prstGeom prst="rect">
            <a:avLst/>
          </a:prstGeom>
        </p:spPr>
        <p:txBody>
          <a:bodyPr lIns="91440" tIns="45720" rIns="91440" bIns="45720"/>
          <a:lstStyle>
            <a:lvl1pPr marL="407839" marR="0" indent="-407839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116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839" marR="0" lvl="0" indent="-407839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40" name="文本占位符 30"/>
          <p:cNvSpPr>
            <a:spLocks noGrp="1"/>
          </p:cNvSpPr>
          <p:nvPr>
            <p:ph type="body" sz="quarter" idx="19" hasCustomPrompt="1"/>
          </p:nvPr>
        </p:nvSpPr>
        <p:spPr>
          <a:xfrm>
            <a:off x="3588261" y="3224543"/>
            <a:ext cx="4107827" cy="433076"/>
          </a:xfrm>
          <a:prstGeom prst="rect">
            <a:avLst/>
          </a:prstGeom>
        </p:spPr>
        <p:txBody>
          <a:bodyPr lIns="91440" tIns="45720" rIns="91440" bIns="45720"/>
          <a:lstStyle>
            <a:lvl1pPr marL="407839" marR="0" indent="-407839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116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839" marR="0" lvl="0" indent="-407839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41" name="文本占位符 33"/>
          <p:cNvSpPr>
            <a:spLocks noGrp="1"/>
          </p:cNvSpPr>
          <p:nvPr>
            <p:ph type="body" sz="quarter" idx="20" hasCustomPrompt="1"/>
          </p:nvPr>
        </p:nvSpPr>
        <p:spPr>
          <a:xfrm>
            <a:off x="3585777" y="3791445"/>
            <a:ext cx="4110311" cy="381373"/>
          </a:xfrm>
          <a:prstGeom prst="rect">
            <a:avLst/>
          </a:prstGeom>
        </p:spPr>
        <p:txBody>
          <a:bodyPr lIns="91440" tIns="45720" rIns="91440" bIns="45720"/>
          <a:lstStyle>
            <a:lvl1pPr marL="407839" marR="0" indent="-407839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116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839" marR="0" lvl="0" indent="-407839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dirty="0"/>
              <a:t>单击此处添加标题</a:t>
            </a:r>
          </a:p>
        </p:txBody>
      </p:sp>
      <p:pic>
        <p:nvPicPr>
          <p:cNvPr id="42" name="图片 4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9703" y="6112965"/>
            <a:ext cx="1372425" cy="42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705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33783" y="533156"/>
            <a:ext cx="6476553" cy="685464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3386" b="1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839" marR="0" lvl="0" indent="-407839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533783" y="6216748"/>
            <a:ext cx="914337" cy="260577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FontTx/>
              <a:buNone/>
              <a:defRPr sz="1058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839" marR="0" lvl="0" indent="-407839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dirty="0"/>
              <a:t>Page_001</a:t>
            </a:r>
            <a:endParaRPr kumimoji="1" lang="zh-CN" altLang="en-US" dirty="0"/>
          </a:p>
        </p:txBody>
      </p:sp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516" y="228330"/>
            <a:ext cx="1372425" cy="42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621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donghuizhen\documents\jddongdong\jimenterprise\donghuizhen\image\ae6e2502e9f3d6d8ff6fd930e65fb3f6.png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901"/>
            <a:ext cx="12192000" cy="6853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914757" y="1142812"/>
            <a:ext cx="5639094" cy="853674"/>
          </a:xfrm>
          <a:prstGeom prst="rect">
            <a:avLst/>
          </a:prstGeom>
        </p:spPr>
        <p:txBody>
          <a:bodyPr lIns="91440" tIns="45720" rIns="91440" bIns="45720" anchor="ctr"/>
          <a:lstStyle>
            <a:lvl1pPr marL="0" indent="0">
              <a:buFontTx/>
              <a:buNone/>
              <a:defRPr sz="4232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839" marR="0" lvl="0" indent="-407839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dirty="0"/>
              <a:t>感谢您的时间。</a:t>
            </a:r>
          </a:p>
        </p:txBody>
      </p:sp>
      <p:sp>
        <p:nvSpPr>
          <p:cNvPr id="12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914757" y="1987052"/>
            <a:ext cx="5639094" cy="603678"/>
          </a:xfrm>
          <a:prstGeom prst="rect">
            <a:avLst/>
          </a:prstGeom>
        </p:spPr>
        <p:txBody>
          <a:bodyPr lIns="91440" tIns="45720" rIns="91440" bIns="45720" anchor="ctr"/>
          <a:lstStyle>
            <a:lvl1pPr marL="0" marR="0" indent="0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963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 marL="407839" marR="0" lvl="0" indent="-407839" algn="l" defTabSz="108772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2963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r>
              <a:rPr kumimoji="1" lang="en-US" altLang="zh-CN" dirty="0"/>
              <a:t>.</a:t>
            </a:r>
            <a:endParaRPr kumimoji="1"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2840" y="5867674"/>
            <a:ext cx="1703491" cy="521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907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93401" y="368301"/>
            <a:ext cx="1053769" cy="38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974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388931" y="5837237"/>
            <a:ext cx="1333169" cy="49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515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5071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hf hdr="0" ftr="0" dt="0"/>
  <p:txStyles>
    <p:titleStyle>
      <a:lvl1pPr algn="ctr" defTabSz="1087727" rtl="0" eaLnBrk="1" latinLnBrk="0" hangingPunct="1">
        <a:spcBef>
          <a:spcPct val="0"/>
        </a:spcBef>
        <a:buNone/>
        <a:defRPr sz="518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7839" indent="-407839" algn="l" defTabSz="1087727" rtl="0" eaLnBrk="1" latinLnBrk="0" hangingPunct="1">
        <a:spcBef>
          <a:spcPct val="20000"/>
        </a:spcBef>
        <a:buFont typeface="Arial" panose="020B0604020202020204" pitchFamily="34" charset="0"/>
        <a:buChar char="•"/>
        <a:defRPr sz="3809" kern="1200">
          <a:solidFill>
            <a:schemeClr val="tx1"/>
          </a:solidFill>
          <a:latin typeface="+mn-lt"/>
          <a:ea typeface="+mn-ea"/>
          <a:cs typeface="+mn-cs"/>
        </a:defRPr>
      </a:lvl1pPr>
      <a:lvl2pPr marL="884197" indent="-339977" algn="l" defTabSz="1087727" rtl="0" eaLnBrk="1" latinLnBrk="0" hangingPunct="1">
        <a:spcBef>
          <a:spcPct val="20000"/>
        </a:spcBef>
        <a:buFont typeface="Arial" panose="020B0604020202020204" pitchFamily="34" charset="0"/>
        <a:buChar char="–"/>
        <a:defRPr sz="3280" kern="1200">
          <a:solidFill>
            <a:schemeClr val="tx1"/>
          </a:solidFill>
          <a:latin typeface="+mn-lt"/>
          <a:ea typeface="+mn-ea"/>
          <a:cs typeface="+mn-cs"/>
        </a:defRPr>
      </a:lvl2pPr>
      <a:lvl3pPr marL="1360504" indent="-272117" algn="l" defTabSz="10877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857" kern="1200">
          <a:solidFill>
            <a:schemeClr val="tx1"/>
          </a:solidFill>
          <a:latin typeface="+mn-lt"/>
          <a:ea typeface="+mn-ea"/>
          <a:cs typeface="+mn-cs"/>
        </a:defRPr>
      </a:lvl3pPr>
      <a:lvl4pPr marL="1904701" indent="-272117" algn="l" defTabSz="1087727" rtl="0" eaLnBrk="1" latinLnBrk="0" hangingPunct="1">
        <a:spcBef>
          <a:spcPct val="20000"/>
        </a:spcBef>
        <a:buFont typeface="Arial" panose="020B0604020202020204" pitchFamily="34" charset="0"/>
        <a:buChar char="–"/>
        <a:defRPr sz="2328" kern="1200">
          <a:solidFill>
            <a:schemeClr val="tx1"/>
          </a:solidFill>
          <a:latin typeface="+mn-lt"/>
          <a:ea typeface="+mn-ea"/>
          <a:cs typeface="+mn-cs"/>
        </a:defRPr>
      </a:lvl4pPr>
      <a:lvl5pPr marL="2448896" indent="-272117" algn="l" defTabSz="1087727" rtl="0" eaLnBrk="1" latinLnBrk="0" hangingPunct="1">
        <a:spcBef>
          <a:spcPct val="20000"/>
        </a:spcBef>
        <a:buFont typeface="Arial" panose="020B0604020202020204" pitchFamily="34" charset="0"/>
        <a:buChar char="»"/>
        <a:defRPr sz="2328" kern="1200">
          <a:solidFill>
            <a:schemeClr val="tx1"/>
          </a:solidFill>
          <a:latin typeface="+mn-lt"/>
          <a:ea typeface="+mn-ea"/>
          <a:cs typeface="+mn-cs"/>
        </a:defRPr>
      </a:lvl5pPr>
      <a:lvl6pPr marL="2993091" indent="-272117" algn="l" defTabSz="10877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328" kern="1200">
          <a:solidFill>
            <a:schemeClr val="tx1"/>
          </a:solidFill>
          <a:latin typeface="+mn-lt"/>
          <a:ea typeface="+mn-ea"/>
          <a:cs typeface="+mn-cs"/>
        </a:defRPr>
      </a:lvl6pPr>
      <a:lvl7pPr marL="3537288" indent="-272117" algn="l" defTabSz="10877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328" kern="1200">
          <a:solidFill>
            <a:schemeClr val="tx1"/>
          </a:solidFill>
          <a:latin typeface="+mn-lt"/>
          <a:ea typeface="+mn-ea"/>
          <a:cs typeface="+mn-cs"/>
        </a:defRPr>
      </a:lvl7pPr>
      <a:lvl8pPr marL="4080813" indent="-272117" algn="l" defTabSz="10877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328" kern="1200">
          <a:solidFill>
            <a:schemeClr val="tx1"/>
          </a:solidFill>
          <a:latin typeface="+mn-lt"/>
          <a:ea typeface="+mn-ea"/>
          <a:cs typeface="+mn-cs"/>
        </a:defRPr>
      </a:lvl8pPr>
      <a:lvl9pPr marL="4625022" indent="-272117" algn="l" defTabSz="1087727" rtl="0" eaLnBrk="1" latinLnBrk="0" hangingPunct="1">
        <a:spcBef>
          <a:spcPct val="20000"/>
        </a:spcBef>
        <a:buFont typeface="Arial" panose="020B0604020202020204" pitchFamily="34" charset="0"/>
        <a:buChar char="•"/>
        <a:defRPr sz="232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87727" rtl="0" eaLnBrk="1" latinLnBrk="0" hangingPunct="1">
        <a:defRPr sz="2116" kern="1200">
          <a:solidFill>
            <a:schemeClr val="tx1"/>
          </a:solidFill>
          <a:latin typeface="+mn-lt"/>
          <a:ea typeface="+mn-ea"/>
          <a:cs typeface="+mn-cs"/>
        </a:defRPr>
      </a:lvl1pPr>
      <a:lvl2pPr marL="544230" algn="l" defTabSz="1087727" rtl="0" eaLnBrk="1" latinLnBrk="0" hangingPunct="1">
        <a:defRPr sz="2116" kern="1200">
          <a:solidFill>
            <a:schemeClr val="tx1"/>
          </a:solidFill>
          <a:latin typeface="+mn-lt"/>
          <a:ea typeface="+mn-ea"/>
          <a:cs typeface="+mn-cs"/>
        </a:defRPr>
      </a:lvl2pPr>
      <a:lvl3pPr marL="1088399" algn="l" defTabSz="1087727" rtl="0" eaLnBrk="1" latinLnBrk="0" hangingPunct="1">
        <a:defRPr sz="2116" kern="1200">
          <a:solidFill>
            <a:schemeClr val="tx1"/>
          </a:solidFill>
          <a:latin typeface="+mn-lt"/>
          <a:ea typeface="+mn-ea"/>
          <a:cs typeface="+mn-cs"/>
        </a:defRPr>
      </a:lvl3pPr>
      <a:lvl4pPr marL="1632603" algn="l" defTabSz="1087727" rtl="0" eaLnBrk="1" latinLnBrk="0" hangingPunct="1">
        <a:defRPr sz="2116" kern="1200">
          <a:solidFill>
            <a:schemeClr val="tx1"/>
          </a:solidFill>
          <a:latin typeface="+mn-lt"/>
          <a:ea typeface="+mn-ea"/>
          <a:cs typeface="+mn-cs"/>
        </a:defRPr>
      </a:lvl4pPr>
      <a:lvl5pPr marL="2176796" algn="l" defTabSz="1087727" rtl="0" eaLnBrk="1" latinLnBrk="0" hangingPunct="1">
        <a:defRPr sz="2116" kern="1200">
          <a:solidFill>
            <a:schemeClr val="tx1"/>
          </a:solidFill>
          <a:latin typeface="+mn-lt"/>
          <a:ea typeface="+mn-ea"/>
          <a:cs typeface="+mn-cs"/>
        </a:defRPr>
      </a:lvl5pPr>
      <a:lvl6pPr marL="2721001" algn="l" defTabSz="1087727" rtl="0" eaLnBrk="1" latinLnBrk="0" hangingPunct="1">
        <a:defRPr sz="2116" kern="1200">
          <a:solidFill>
            <a:schemeClr val="tx1"/>
          </a:solidFill>
          <a:latin typeface="+mn-lt"/>
          <a:ea typeface="+mn-ea"/>
          <a:cs typeface="+mn-cs"/>
        </a:defRPr>
      </a:lvl6pPr>
      <a:lvl7pPr marL="3265191" algn="l" defTabSz="1087727" rtl="0" eaLnBrk="1" latinLnBrk="0" hangingPunct="1">
        <a:defRPr sz="2116" kern="1200">
          <a:solidFill>
            <a:schemeClr val="tx1"/>
          </a:solidFill>
          <a:latin typeface="+mn-lt"/>
          <a:ea typeface="+mn-ea"/>
          <a:cs typeface="+mn-cs"/>
        </a:defRPr>
      </a:lvl7pPr>
      <a:lvl8pPr marL="3809392" algn="l" defTabSz="1087727" rtl="0" eaLnBrk="1" latinLnBrk="0" hangingPunct="1">
        <a:defRPr sz="2116" kern="1200">
          <a:solidFill>
            <a:schemeClr val="tx1"/>
          </a:solidFill>
          <a:latin typeface="+mn-lt"/>
          <a:ea typeface="+mn-ea"/>
          <a:cs typeface="+mn-cs"/>
        </a:defRPr>
      </a:lvl8pPr>
      <a:lvl9pPr marL="4352912" algn="l" defTabSz="1087727" rtl="0" eaLnBrk="1" latinLnBrk="0" hangingPunct="1">
        <a:defRPr sz="211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838563" y="1752716"/>
            <a:ext cx="11034782" cy="761947"/>
          </a:xfrm>
        </p:spPr>
        <p:txBody>
          <a:bodyPr/>
          <a:lstStyle/>
          <a:p>
            <a:r>
              <a:rPr kumimoji="1" lang="en-US" altLang="zh-CN" dirty="0"/>
              <a:t>10</a:t>
            </a:r>
            <a:r>
              <a:rPr kumimoji="1" lang="zh-CN" altLang="en-US" dirty="0"/>
              <a:t>分钟让你轻松玩转前端动画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838564" y="3124220"/>
            <a:ext cx="1363862" cy="1664089"/>
          </a:xfrm>
        </p:spPr>
        <p:txBody>
          <a:bodyPr/>
          <a:lstStyle/>
          <a:p>
            <a:pPr algn="dist"/>
            <a:r>
              <a:rPr lang="zh-CN" altLang="en-US" sz="2116" b="1" dirty="0"/>
              <a:t>姓名</a:t>
            </a:r>
            <a:endParaRPr lang="en-US" altLang="zh-CN" sz="2116" b="1" dirty="0"/>
          </a:p>
          <a:p>
            <a:pPr algn="dist"/>
            <a:r>
              <a:rPr lang="zh-CN" altLang="en-US" sz="2116" b="1" dirty="0"/>
              <a:t>部门</a:t>
            </a:r>
            <a:endParaRPr lang="en-US" altLang="zh-CN" sz="2116" b="1" dirty="0"/>
          </a:p>
          <a:p>
            <a:pPr algn="dist"/>
            <a:r>
              <a:rPr kumimoji="1" lang="zh-CN" altLang="en-US" sz="2116" b="1" dirty="0"/>
              <a:t>时间</a:t>
            </a:r>
          </a:p>
        </p:txBody>
      </p:sp>
      <p:sp>
        <p:nvSpPr>
          <p:cNvPr id="4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2353369" y="3124220"/>
            <a:ext cx="8586774" cy="1664089"/>
          </a:xfrm>
        </p:spPr>
        <p:txBody>
          <a:bodyPr/>
          <a:lstStyle/>
          <a:p>
            <a:r>
              <a:rPr lang="zh-CN" altLang="en-US" sz="2116" b="1" dirty="0"/>
              <a:t>李永健（</a:t>
            </a:r>
            <a:r>
              <a:rPr lang="en-US" altLang="zh-CN" sz="2116" b="1" dirty="0"/>
              <a:t>Rookie</a:t>
            </a:r>
            <a:r>
              <a:rPr lang="zh-CN" altLang="en-US" sz="2116" b="1" dirty="0"/>
              <a:t>）</a:t>
            </a:r>
            <a:endParaRPr lang="en-US" altLang="zh-CN" sz="2116" b="1" dirty="0"/>
          </a:p>
          <a:p>
            <a:r>
              <a:rPr kumimoji="1" lang="zh-CN" altLang="en-US" sz="2116" b="1" dirty="0"/>
              <a:t>京东集团</a:t>
            </a:r>
            <a:r>
              <a:rPr kumimoji="1" lang="en-US" altLang="zh-CN" sz="2116" b="1" dirty="0"/>
              <a:t>-</a:t>
            </a:r>
            <a:r>
              <a:rPr kumimoji="1" lang="zh-CN" altLang="en-US" sz="2116" b="1" dirty="0"/>
              <a:t>京东科技</a:t>
            </a:r>
            <a:r>
              <a:rPr kumimoji="1" lang="en-US" altLang="zh-CN" sz="2116" b="1" dirty="0"/>
              <a:t>-</a:t>
            </a:r>
            <a:r>
              <a:rPr kumimoji="1" lang="zh-CN" altLang="en-US" sz="2116" b="1" dirty="0"/>
              <a:t>金融科技群</a:t>
            </a:r>
            <a:r>
              <a:rPr kumimoji="1" lang="en-US" altLang="zh-CN" sz="2116" b="1" dirty="0"/>
              <a:t>-</a:t>
            </a:r>
            <a:r>
              <a:rPr kumimoji="1" lang="zh-CN" altLang="en-US" sz="2116" b="1" dirty="0"/>
              <a:t>消费金融业务部</a:t>
            </a:r>
            <a:r>
              <a:rPr kumimoji="1" lang="en-US" altLang="zh-CN" sz="2116" b="1" dirty="0"/>
              <a:t>-</a:t>
            </a:r>
            <a:r>
              <a:rPr kumimoji="1" lang="zh-CN" altLang="en-US" sz="2116" b="1" dirty="0"/>
              <a:t>创新研发部</a:t>
            </a:r>
          </a:p>
          <a:p>
            <a:r>
              <a:rPr kumimoji="1" lang="en-US" altLang="zh-CN" sz="2116" b="1" dirty="0"/>
              <a:t>2021-6-4</a:t>
            </a:r>
            <a:endParaRPr kumimoji="1" lang="zh-CN" altLang="en-US" sz="2116" b="1" dirty="0"/>
          </a:p>
        </p:txBody>
      </p:sp>
    </p:spTree>
    <p:extLst>
      <p:ext uri="{BB962C8B-B14F-4D97-AF65-F5344CB8AC3E}">
        <p14:creationId xmlns:p14="http://schemas.microsoft.com/office/powerpoint/2010/main" val="3890210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DEF68A3-A7C9-974C-BBE9-EA0E723678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785" y="533156"/>
            <a:ext cx="7919099" cy="685464"/>
          </a:xfrm>
        </p:spPr>
        <p:txBody>
          <a:bodyPr/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帧动画的实现方案和性能对比</a:t>
            </a:r>
            <a:endParaRPr lang="en-US" alt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/>
          </a:p>
          <a:p>
            <a:r>
              <a:rPr lang="en-US" altLang="zh-CN" sz="2400" dirty="0"/>
              <a:t>【Canvas</a:t>
            </a:r>
            <a:r>
              <a:rPr lang="zh-CN" altLang="en-US" sz="2400" dirty="0"/>
              <a:t>方案</a:t>
            </a:r>
            <a:r>
              <a:rPr lang="en-US" altLang="zh-CN" sz="2400" dirty="0"/>
              <a:t>】</a:t>
            </a:r>
            <a:r>
              <a:rPr lang="zh-CN" altLang="en-US" sz="2400" dirty="0"/>
              <a:t>通过</a:t>
            </a:r>
            <a:r>
              <a:rPr lang="en" altLang="zh-CN" sz="2400" dirty="0"/>
              <a:t>Canvas</a:t>
            </a:r>
            <a:r>
              <a:rPr lang="zh-CN" altLang="en-US" sz="2400" dirty="0"/>
              <a:t>图像绘制动画</a:t>
            </a:r>
            <a:endParaRPr lang="en-US" altLang="zh-CN" sz="2400" dirty="0"/>
          </a:p>
          <a:p>
            <a:endParaRPr lang="en-US" altLang="zh-CN" sz="1600" dirty="0"/>
          </a:p>
          <a:p>
            <a:r>
              <a:rPr lang="zh-CN" altLang="en-US" sz="1600" b="0" dirty="0"/>
              <a:t>通过</a:t>
            </a:r>
            <a:r>
              <a:rPr lang="en" altLang="zh-CN" sz="1600" b="0" dirty="0"/>
              <a:t>Canvas</a:t>
            </a:r>
            <a:r>
              <a:rPr lang="zh-CN" altLang="en-US" sz="1600" b="0" dirty="0"/>
              <a:t>制作帧动画的原理是用</a:t>
            </a:r>
            <a:r>
              <a:rPr lang="en" altLang="zh-CN" sz="1600" b="0" dirty="0" err="1"/>
              <a:t>drawImage</a:t>
            </a:r>
            <a:r>
              <a:rPr lang="zh-CN" altLang="en-US" sz="1600" b="0" dirty="0"/>
              <a:t>方法将图片绘制到</a:t>
            </a:r>
            <a:r>
              <a:rPr lang="en" altLang="zh-CN" sz="1600" b="0" dirty="0"/>
              <a:t>Canvas</a:t>
            </a:r>
            <a:r>
              <a:rPr lang="zh-CN" altLang="en-US" sz="1600" b="0" dirty="0"/>
              <a:t>上，不断擦除和重绘就能得到我们想要的效果。</a:t>
            </a:r>
            <a:endParaRPr lang="en" altLang="zh-CN" sz="1600" b="0" dirty="0"/>
          </a:p>
          <a:p>
            <a:endParaRPr lang="zh-CN" altLang="en-US" sz="2400" b="0" dirty="0"/>
          </a:p>
          <a:p>
            <a:endParaRPr lang="zh-CN" altLang="en-US" sz="2400" b="0" dirty="0"/>
          </a:p>
          <a:p>
            <a:endParaRPr lang="en-US" altLang="zh-CN" sz="2400" b="0" dirty="0"/>
          </a:p>
          <a:p>
            <a:endParaRPr lang="en-US" altLang="zh-CN" sz="3200" dirty="0"/>
          </a:p>
          <a:p>
            <a:endParaRPr lang="en-US" sz="2400" b="0" dirty="0"/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22E6C-E56B-5A49-A9E6-06347E28176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3783" y="6411481"/>
            <a:ext cx="914337" cy="260577"/>
          </a:xfrm>
        </p:spPr>
        <p:txBody>
          <a:bodyPr/>
          <a:lstStyle/>
          <a:p>
            <a:r>
              <a:rPr lang="zh-CN" altLang="en-US" dirty="0"/>
              <a:t> </a:t>
            </a:r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118F23B-3C2A-134B-9350-EC05D245C4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8227" y="2242110"/>
            <a:ext cx="3630871" cy="446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561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DEF68A3-A7C9-974C-BBE9-EA0E723678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785" y="533156"/>
            <a:ext cx="7919099" cy="685464"/>
          </a:xfrm>
        </p:spPr>
        <p:txBody>
          <a:bodyPr/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帧动画的实现方案和性能对比</a:t>
            </a:r>
            <a:endParaRPr lang="en-US" alt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/>
          </a:p>
          <a:p>
            <a:r>
              <a:rPr lang="zh-CN" altLang="en-US" sz="1600" b="0" dirty="0"/>
              <a:t>我们通过</a:t>
            </a:r>
            <a:r>
              <a:rPr lang="en" altLang="zh-CN" sz="1600" b="0" dirty="0"/>
              <a:t>Chrome</a:t>
            </a:r>
            <a:r>
              <a:rPr lang="zh-CN" altLang="en-US" sz="1600" b="0" dirty="0"/>
              <a:t>的</a:t>
            </a:r>
            <a:r>
              <a:rPr lang="en-US" altLang="zh-CN" sz="1600" b="0" dirty="0"/>
              <a:t>Performance</a:t>
            </a:r>
            <a:r>
              <a:rPr lang="zh-CN" altLang="en-US" sz="1600" b="0" dirty="0"/>
              <a:t>工具，查看了每种方案的 </a:t>
            </a:r>
            <a:r>
              <a:rPr lang="en" altLang="zh-CN" sz="1600" b="0" dirty="0"/>
              <a:t>FPS</a:t>
            </a:r>
            <a:r>
              <a:rPr lang="zh-CN" altLang="en" sz="1600" b="0" dirty="0"/>
              <a:t>、</a:t>
            </a:r>
            <a:r>
              <a:rPr lang="en" altLang="zh-CN" sz="1600" b="0" dirty="0"/>
              <a:t>CPU</a:t>
            </a:r>
            <a:r>
              <a:rPr lang="zh-CN" altLang="en-US" sz="1600" b="0" dirty="0"/>
              <a:t>占用率、</a:t>
            </a:r>
            <a:r>
              <a:rPr lang="en" altLang="zh-CN" sz="1600" b="0" dirty="0"/>
              <a:t>GPU</a:t>
            </a:r>
            <a:r>
              <a:rPr lang="zh-CN" altLang="en-US" sz="1600" b="0" dirty="0"/>
              <a:t>占用、</a:t>
            </a:r>
            <a:r>
              <a:rPr lang="en" altLang="zh-CN" sz="1600" b="0" dirty="0"/>
              <a:t>Scripting</a:t>
            </a:r>
            <a:r>
              <a:rPr lang="zh-CN" altLang="en" sz="1600" b="0" dirty="0"/>
              <a:t>、</a:t>
            </a:r>
            <a:r>
              <a:rPr lang="en" altLang="zh-CN" sz="1600" b="0" dirty="0"/>
              <a:t>Rendering</a:t>
            </a:r>
            <a:r>
              <a:rPr lang="zh-CN" altLang="en" sz="1600" b="0" dirty="0"/>
              <a:t>、</a:t>
            </a:r>
            <a:r>
              <a:rPr lang="en" altLang="zh-CN" sz="1600" b="0" dirty="0"/>
              <a:t>Painting</a:t>
            </a:r>
            <a:r>
              <a:rPr lang="zh-CN" altLang="en" sz="1600" b="0" dirty="0"/>
              <a:t>、</a:t>
            </a:r>
            <a:r>
              <a:rPr lang="zh-CN" altLang="en-US" sz="1600" b="0" dirty="0"/>
              <a:t>内存的使用情况，得到以下数据：</a:t>
            </a:r>
          </a:p>
          <a:p>
            <a:endParaRPr lang="zh-CN" altLang="en-US" sz="2400" b="0" dirty="0"/>
          </a:p>
          <a:p>
            <a:endParaRPr lang="en-US" altLang="zh-CN" sz="2400" b="0" dirty="0"/>
          </a:p>
          <a:p>
            <a:endParaRPr lang="en-US" altLang="zh-CN" sz="3200" dirty="0"/>
          </a:p>
          <a:p>
            <a:endParaRPr lang="en-US" sz="2400" b="0" dirty="0"/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22E6C-E56B-5A49-A9E6-06347E28176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3783" y="6411481"/>
            <a:ext cx="914337" cy="260577"/>
          </a:xfrm>
        </p:spPr>
        <p:txBody>
          <a:bodyPr/>
          <a:lstStyle/>
          <a:p>
            <a:r>
              <a:rPr lang="zh-CN" altLang="en-US" dirty="0"/>
              <a:t> </a:t>
            </a:r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4411DE3-C409-7145-915C-DB24288069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83" y="2135057"/>
            <a:ext cx="6770784" cy="4406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136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DEF68A3-A7C9-974C-BBE9-EA0E723678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785" y="533156"/>
            <a:ext cx="7919099" cy="685464"/>
          </a:xfrm>
        </p:spPr>
        <p:txBody>
          <a:bodyPr/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帧动画的实现方案和性能对比</a:t>
            </a:r>
            <a:endParaRPr lang="en-US" alt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/>
          </a:p>
          <a:p>
            <a:r>
              <a:rPr lang="zh-CN" altLang="en-US" sz="1600" b="0" dirty="0"/>
              <a:t>通过分析以上数据我们可以得出以下几点：</a:t>
            </a:r>
          </a:p>
          <a:p>
            <a:r>
              <a:rPr lang="en-US" altLang="zh-CN" sz="1600" b="0" dirty="0"/>
              <a:t>1.</a:t>
            </a:r>
            <a:r>
              <a:rPr lang="zh-CN" altLang="en-US" sz="1600" b="0" dirty="0"/>
              <a:t>除了</a:t>
            </a:r>
            <a:r>
              <a:rPr lang="en-US" altLang="zh-CN" sz="1600" b="0" dirty="0" err="1"/>
              <a:t>Css</a:t>
            </a:r>
            <a:r>
              <a:rPr lang="zh-CN" altLang="en-US" sz="1600" b="0" dirty="0"/>
              <a:t> </a:t>
            </a:r>
            <a:r>
              <a:rPr lang="en" altLang="zh-CN" sz="1600" b="0" dirty="0"/>
              <a:t>transform:translate3d()</a:t>
            </a:r>
            <a:r>
              <a:rPr lang="zh-CN" altLang="en-US" sz="1600" b="0" dirty="0"/>
              <a:t>方案，其他方案的</a:t>
            </a:r>
            <a:r>
              <a:rPr lang="en" altLang="zh-CN" sz="1600" b="0" dirty="0"/>
              <a:t>FPS</a:t>
            </a:r>
            <a:r>
              <a:rPr lang="zh-CN" altLang="en-US" sz="1600" b="0" dirty="0"/>
              <a:t>都能超过</a:t>
            </a:r>
            <a:r>
              <a:rPr lang="en-US" altLang="zh-CN" sz="1600" b="0" dirty="0"/>
              <a:t>60</a:t>
            </a:r>
            <a:r>
              <a:rPr lang="en" altLang="zh-CN" sz="1600" b="0" dirty="0"/>
              <a:t>FPS</a:t>
            </a:r>
            <a:r>
              <a:rPr lang="zh-CN" altLang="en-US" sz="1600" b="0" dirty="0"/>
              <a:t>的流畅程度，但该方案的</a:t>
            </a:r>
            <a:r>
              <a:rPr lang="en" altLang="zh-CN" sz="1600" b="0" dirty="0"/>
              <a:t>FPS</a:t>
            </a:r>
            <a:r>
              <a:rPr lang="zh-CN" altLang="en-US" sz="1600" b="0" dirty="0"/>
              <a:t>也不是很低；</a:t>
            </a:r>
          </a:p>
          <a:p>
            <a:r>
              <a:rPr lang="en-US" altLang="zh-CN" sz="1600" b="0" dirty="0"/>
              <a:t>2.</a:t>
            </a:r>
            <a:r>
              <a:rPr lang="en" altLang="zh-CN" sz="1600" b="0" dirty="0"/>
              <a:t>CPU</a:t>
            </a:r>
            <a:r>
              <a:rPr lang="zh-CN" altLang="en-US" sz="1600" b="0" dirty="0"/>
              <a:t>占用率最低的方案是</a:t>
            </a:r>
            <a:r>
              <a:rPr lang="en" altLang="zh-CN" sz="1600" b="0" dirty="0" err="1"/>
              <a:t>Css</a:t>
            </a:r>
            <a:r>
              <a:rPr lang="en" altLang="zh-CN" sz="1600" b="0" dirty="0"/>
              <a:t> transform:translate3d()</a:t>
            </a:r>
            <a:r>
              <a:rPr lang="zh-CN" altLang="en-US" sz="1600" b="0" dirty="0"/>
              <a:t>方案；</a:t>
            </a:r>
          </a:p>
          <a:p>
            <a:r>
              <a:rPr lang="en-US" altLang="zh-CN" sz="1600" b="0" dirty="0"/>
              <a:t>3.</a:t>
            </a:r>
            <a:r>
              <a:rPr lang="en" altLang="zh-CN" sz="1600" b="0" dirty="0"/>
              <a:t>GPU</a:t>
            </a:r>
            <a:r>
              <a:rPr lang="zh-CN" altLang="en-US" sz="1600" b="0" dirty="0"/>
              <a:t>占用最低的方案是</a:t>
            </a:r>
            <a:r>
              <a:rPr lang="en" altLang="zh-CN" sz="1600" b="0" dirty="0" err="1"/>
              <a:t>Js</a:t>
            </a:r>
            <a:r>
              <a:rPr lang="en" altLang="zh-CN" sz="1600" b="0" dirty="0"/>
              <a:t> Canvas</a:t>
            </a:r>
            <a:r>
              <a:rPr lang="zh-CN" altLang="en-US" sz="1600" b="0" dirty="0"/>
              <a:t>绘制方案；</a:t>
            </a:r>
          </a:p>
          <a:p>
            <a:r>
              <a:rPr lang="en-US" altLang="zh-CN" sz="1600" b="0" dirty="0"/>
              <a:t>4.</a:t>
            </a:r>
            <a:r>
              <a:rPr lang="en" altLang="zh-CN" sz="1600" b="0" dirty="0" err="1"/>
              <a:t>Css</a:t>
            </a:r>
            <a:r>
              <a:rPr lang="zh-CN" altLang="en-US" sz="1600" b="0" dirty="0"/>
              <a:t>方案没有脚本开销；</a:t>
            </a:r>
          </a:p>
          <a:p>
            <a:r>
              <a:rPr lang="en-US" altLang="zh-CN" sz="1600" b="0" dirty="0"/>
              <a:t>5.</a:t>
            </a:r>
            <a:r>
              <a:rPr lang="en" altLang="zh-CN" sz="1600" b="0" dirty="0"/>
              <a:t>Rendering</a:t>
            </a:r>
            <a:r>
              <a:rPr lang="zh-CN" altLang="en-US" sz="1600" b="0" dirty="0"/>
              <a:t>最低的是</a:t>
            </a:r>
            <a:r>
              <a:rPr lang="en" altLang="zh-CN" sz="1600" b="0" dirty="0" err="1"/>
              <a:t>Css</a:t>
            </a:r>
            <a:r>
              <a:rPr lang="en" altLang="zh-CN" sz="1600" b="0" dirty="0"/>
              <a:t> transform:translate3d()</a:t>
            </a:r>
            <a:r>
              <a:rPr lang="zh-CN" altLang="en-US" sz="1600" b="0" dirty="0"/>
              <a:t>方案；</a:t>
            </a:r>
          </a:p>
          <a:p>
            <a:r>
              <a:rPr lang="en-US" altLang="zh-CN" sz="1600" b="0" dirty="0"/>
              <a:t>6.</a:t>
            </a:r>
            <a:r>
              <a:rPr lang="en" altLang="zh-CN" sz="1600" b="0" dirty="0"/>
              <a:t>Painting</a:t>
            </a:r>
            <a:r>
              <a:rPr lang="zh-CN" altLang="en-US" sz="1600" b="0" dirty="0"/>
              <a:t>最低的是</a:t>
            </a:r>
            <a:r>
              <a:rPr lang="en" altLang="zh-CN" sz="1600" b="0" dirty="0" err="1"/>
              <a:t>Css</a:t>
            </a:r>
            <a:r>
              <a:rPr lang="en" altLang="zh-CN" sz="1600" b="0" dirty="0"/>
              <a:t> transform:translate3d()</a:t>
            </a:r>
            <a:r>
              <a:rPr lang="zh-CN" altLang="en-US" sz="1600" b="0" dirty="0"/>
              <a:t>方案</a:t>
            </a:r>
          </a:p>
          <a:p>
            <a:r>
              <a:rPr lang="en-US" altLang="zh-CN" sz="1600" b="0" dirty="0"/>
              <a:t>7.</a:t>
            </a:r>
            <a:r>
              <a:rPr lang="zh-CN" altLang="en-US" sz="1600" b="0" dirty="0"/>
              <a:t>各方案内存占用区别不大；</a:t>
            </a:r>
            <a:endParaRPr lang="en-US" altLang="zh-CN" sz="1600" b="0" dirty="0"/>
          </a:p>
          <a:p>
            <a:endParaRPr lang="en-US" altLang="zh-CN" sz="1600" b="0" dirty="0"/>
          </a:p>
          <a:p>
            <a:r>
              <a:rPr lang="zh-CN" altLang="en-US" sz="1600" b="0" dirty="0"/>
              <a:t>结论：我们看到，在</a:t>
            </a:r>
            <a:r>
              <a:rPr lang="en-US" altLang="zh-CN" sz="1600" b="0" dirty="0"/>
              <a:t>7</a:t>
            </a:r>
            <a:r>
              <a:rPr lang="zh-CN" altLang="en-US" sz="1600" b="0" dirty="0"/>
              <a:t>个指标中，</a:t>
            </a:r>
            <a:r>
              <a:rPr lang="en" altLang="zh-CN" sz="1600" b="0" dirty="0" err="1"/>
              <a:t>Css</a:t>
            </a:r>
            <a:r>
              <a:rPr lang="en" altLang="zh-CN" sz="1600" b="0" dirty="0"/>
              <a:t> </a:t>
            </a:r>
            <a:r>
              <a:rPr lang="en" altLang="zh-CN" sz="1600" dirty="0"/>
              <a:t>transform:translate3d()</a:t>
            </a:r>
            <a:r>
              <a:rPr lang="en" altLang="zh-CN" sz="1600" b="0" dirty="0"/>
              <a:t> </a:t>
            </a:r>
            <a:r>
              <a:rPr lang="zh-CN" altLang="en-US" sz="1600" b="0" dirty="0"/>
              <a:t>方案将其中的</a:t>
            </a:r>
            <a:r>
              <a:rPr lang="en-US" altLang="zh-CN" sz="1600" b="0" dirty="0"/>
              <a:t>4</a:t>
            </a:r>
            <a:r>
              <a:rPr lang="zh-CN" altLang="en-US" sz="1600" b="0" dirty="0"/>
              <a:t>个指标做到了最低，从这点看，我们完全有理由选择这种方案来实现帧动画。</a:t>
            </a:r>
          </a:p>
          <a:p>
            <a:endParaRPr lang="zh-CN" altLang="en-US" sz="2400" b="0" dirty="0"/>
          </a:p>
          <a:p>
            <a:endParaRPr lang="en-US" altLang="zh-CN" sz="2400" b="0" dirty="0"/>
          </a:p>
          <a:p>
            <a:endParaRPr lang="en-US" altLang="zh-CN" sz="3200" dirty="0"/>
          </a:p>
          <a:p>
            <a:endParaRPr lang="en-US" sz="2400" b="0" dirty="0"/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22E6C-E56B-5A49-A9E6-06347E28176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3783" y="6411481"/>
            <a:ext cx="914337" cy="260577"/>
          </a:xfrm>
        </p:spPr>
        <p:txBody>
          <a:bodyPr/>
          <a:lstStyle/>
          <a:p>
            <a:r>
              <a:rPr lang="zh-CN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3459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DEF68A3-A7C9-974C-BBE9-EA0E723678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785" y="533156"/>
            <a:ext cx="7919099" cy="685464"/>
          </a:xfrm>
        </p:spPr>
        <p:txBody>
          <a:bodyPr/>
          <a:lstStyle/>
          <a:p>
            <a:r>
              <a:rPr lang="zh-CN" altLang="en-US" sz="3200" dirty="0"/>
              <a:t>异形动画需求的解决方案</a:t>
            </a:r>
            <a:endParaRPr lang="en-US" altLang="zh-CN" sz="3200" dirty="0"/>
          </a:p>
          <a:p>
            <a:endParaRPr lang="en-US" altLang="zh-CN" sz="2000" dirty="0"/>
          </a:p>
          <a:p>
            <a:r>
              <a:rPr lang="zh-CN" altLang="en-US" sz="1600" b="0" dirty="0"/>
              <a:t>某一天</a:t>
            </a:r>
            <a:r>
              <a:rPr lang="en-US" altLang="zh-CN" sz="1600" b="0" dirty="0"/>
              <a:t>……</a:t>
            </a:r>
          </a:p>
          <a:p>
            <a:r>
              <a:rPr lang="zh-CN" altLang="en-US" sz="1600" b="0" dirty="0"/>
              <a:t>产品经理：你能不能用</a:t>
            </a:r>
            <a:r>
              <a:rPr lang="en" altLang="zh-CN" sz="1600" b="0" dirty="0"/>
              <a:t>div</a:t>
            </a:r>
            <a:r>
              <a:rPr lang="zh-CN" altLang="en-US" sz="1600" b="0" dirty="0"/>
              <a:t>给我画条龙？</a:t>
            </a:r>
            <a:endParaRPr lang="en-US" altLang="zh-CN" sz="1600" b="0" dirty="0"/>
          </a:p>
          <a:p>
            <a:r>
              <a:rPr lang="zh-CN" altLang="en-US" sz="1600" b="0" dirty="0"/>
              <a:t>我的心情是这样的</a:t>
            </a:r>
            <a:r>
              <a:rPr lang="en-US" altLang="zh-CN" sz="1600" b="0" dirty="0"/>
              <a:t>……</a:t>
            </a:r>
          </a:p>
          <a:p>
            <a:endParaRPr lang="zh-CN" altLang="en-US" sz="1600" b="0" dirty="0"/>
          </a:p>
          <a:p>
            <a:br>
              <a:rPr lang="zh-CN" altLang="en-US" b="0" dirty="0"/>
            </a:br>
            <a:endParaRPr lang="zh-CN" altLang="en-US" b="0" dirty="0"/>
          </a:p>
          <a:p>
            <a:endParaRPr lang="en-US" altLang="zh-CN" sz="1600" b="0" dirty="0"/>
          </a:p>
          <a:p>
            <a:endParaRPr lang="zh-CN" altLang="en-US" sz="2400" b="0" dirty="0"/>
          </a:p>
          <a:p>
            <a:endParaRPr lang="en-US" altLang="zh-CN" sz="2400" b="0" dirty="0"/>
          </a:p>
          <a:p>
            <a:endParaRPr lang="en-US" altLang="zh-CN" sz="3200" dirty="0"/>
          </a:p>
          <a:p>
            <a:r>
              <a:rPr lang="zh-CN" altLang="en-US" sz="1600" b="0" dirty="0"/>
              <a:t>但是，</a:t>
            </a:r>
            <a:r>
              <a:rPr lang="en-US" altLang="zh-CN" sz="1600" b="0" dirty="0"/>
              <a:t>Ta</a:t>
            </a:r>
            <a:r>
              <a:rPr lang="zh-CN" altLang="en-US" sz="1600" b="0" dirty="0"/>
              <a:t>可以没脑子，可我不能没实力，收起手中的刀，化愤怒为力量，还是忍气吞声的思考了起来。</a:t>
            </a:r>
            <a:endParaRPr lang="en-US" altLang="zh-CN" sz="1600" b="0" dirty="0"/>
          </a:p>
          <a:p>
            <a:endParaRPr lang="en-US" sz="2400" b="0" dirty="0"/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22E6C-E56B-5A49-A9E6-06347E28176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3783" y="6411481"/>
            <a:ext cx="914337" cy="260577"/>
          </a:xfrm>
        </p:spPr>
        <p:txBody>
          <a:bodyPr/>
          <a:lstStyle/>
          <a:p>
            <a:r>
              <a:rPr lang="zh-CN" altLang="en-US" dirty="0"/>
              <a:t> </a:t>
            </a:r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0E4F90B-5636-B441-94AC-20276997A5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02" y="2405350"/>
            <a:ext cx="35560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8563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DEF68A3-A7C9-974C-BBE9-EA0E723678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785" y="533156"/>
            <a:ext cx="9886122" cy="685464"/>
          </a:xfrm>
        </p:spPr>
        <p:txBody>
          <a:bodyPr/>
          <a:lstStyle/>
          <a:p>
            <a:r>
              <a:rPr lang="zh-CN" altLang="en-US" sz="3200" dirty="0"/>
              <a:t>异形动画需求的解决方案</a:t>
            </a:r>
            <a:endParaRPr lang="en-US" altLang="zh-CN" sz="3200" dirty="0"/>
          </a:p>
          <a:p>
            <a:endParaRPr lang="en-US" altLang="zh-CN" sz="2000" dirty="0"/>
          </a:p>
          <a:p>
            <a:r>
              <a:rPr lang="zh-CN" altLang="en-US" sz="2400" b="0" dirty="0"/>
              <a:t>遇到难题或新问题，先不要急于去做，应该先捋清思路，做好方案和成本预估，再去实现。在思考上花费时间，总比做到一半发现不行，从而返回重做要好。</a:t>
            </a:r>
            <a:endParaRPr lang="en-US" altLang="zh-CN" sz="2400" b="0" dirty="0"/>
          </a:p>
          <a:p>
            <a:endParaRPr lang="en-US" sz="2400" b="0" dirty="0"/>
          </a:p>
          <a:p>
            <a:r>
              <a:rPr lang="zh-CN" altLang="en-US" sz="2400" b="0" dirty="0"/>
              <a:t>拆解需求</a:t>
            </a:r>
            <a:endParaRPr lang="en-US" altLang="zh-CN" sz="2400" b="0" dirty="0"/>
          </a:p>
          <a:p>
            <a:r>
              <a:rPr lang="en-US" altLang="zh-CN" sz="2400" b="0" dirty="0"/>
              <a:t>1.</a:t>
            </a:r>
            <a:r>
              <a:rPr lang="zh-CN" altLang="en-US" sz="2400" b="0" dirty="0"/>
              <a:t>点击交互（</a:t>
            </a:r>
            <a:r>
              <a:rPr lang="en-US" altLang="zh-CN" sz="2400" b="0" dirty="0"/>
              <a:t>easy</a:t>
            </a:r>
            <a:r>
              <a:rPr lang="zh-CN" altLang="en-US" sz="2400" b="0" dirty="0"/>
              <a:t>）</a:t>
            </a:r>
            <a:endParaRPr lang="en-US" altLang="zh-CN" sz="2400" b="0" dirty="0"/>
          </a:p>
          <a:p>
            <a:r>
              <a:rPr lang="en-US" altLang="zh-CN" sz="2400" b="0" dirty="0"/>
              <a:t>2.</a:t>
            </a:r>
            <a:r>
              <a:rPr lang="zh-CN" altLang="en-US" sz="2400" b="0" dirty="0"/>
              <a:t>气泡浮动（</a:t>
            </a:r>
            <a:r>
              <a:rPr lang="en-US" altLang="zh-CN" sz="2400" b="0" dirty="0"/>
              <a:t>easy</a:t>
            </a:r>
            <a:r>
              <a:rPr lang="zh-CN" altLang="en-US" sz="2400" b="0" dirty="0"/>
              <a:t>）</a:t>
            </a:r>
            <a:endParaRPr lang="en-US" altLang="zh-CN" sz="2400" b="0" dirty="0"/>
          </a:p>
          <a:p>
            <a:r>
              <a:rPr lang="en-US" altLang="zh-CN" sz="2400" b="0" dirty="0"/>
              <a:t>3.</a:t>
            </a:r>
            <a:r>
              <a:rPr lang="zh-CN" altLang="en-US" sz="2400" b="0" dirty="0"/>
              <a:t>气泡组成龙的形状（哎，左边跟我一起画个龙，在你右边画一道彩虹</a:t>
            </a:r>
            <a:r>
              <a:rPr lang="en-US" altLang="zh-CN" sz="2400" b="0" dirty="0"/>
              <a:t>~</a:t>
            </a:r>
            <a:r>
              <a:rPr lang="zh-CN" altLang="en-US" sz="2400" b="0" dirty="0"/>
              <a:t>）</a:t>
            </a:r>
            <a:endParaRPr lang="en-US" altLang="zh-CN" sz="2400" b="0" dirty="0"/>
          </a:p>
          <a:p>
            <a:endParaRPr lang="en-US" sz="2400" b="0" dirty="0"/>
          </a:p>
          <a:p>
            <a:r>
              <a:rPr lang="en-US" altLang="zh-CN" sz="2400" b="0" dirty="0"/>
              <a:t>Two</a:t>
            </a:r>
            <a:r>
              <a:rPr lang="zh-CN" altLang="en-US" sz="2400" b="0" dirty="0"/>
              <a:t> </a:t>
            </a:r>
            <a:r>
              <a:rPr lang="en-US" altLang="zh-CN" sz="2400" b="0" dirty="0"/>
              <a:t>hours</a:t>
            </a:r>
            <a:r>
              <a:rPr lang="zh-CN" altLang="en-US" sz="2400" b="0" dirty="0"/>
              <a:t> </a:t>
            </a:r>
            <a:r>
              <a:rPr lang="en-US" altLang="zh-CN" sz="2400" b="0" dirty="0"/>
              <a:t>later……</a:t>
            </a:r>
            <a:r>
              <a:rPr lang="zh-CN" altLang="en-US" sz="2400" b="0" dirty="0"/>
              <a:t>，</a:t>
            </a:r>
            <a:r>
              <a:rPr lang="en-US" altLang="zh-CN" sz="2400" b="0" dirty="0"/>
              <a:t>Coding</a:t>
            </a:r>
            <a:r>
              <a:rPr lang="zh-CN" altLang="en-US" sz="2400" b="0" dirty="0"/>
              <a:t> </a:t>
            </a:r>
            <a:r>
              <a:rPr lang="en-US" altLang="zh-CN" sz="2400" b="0" dirty="0"/>
              <a:t>time</a:t>
            </a:r>
            <a:endParaRPr lang="en-US" sz="2400" b="0" dirty="0"/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22E6C-E56B-5A49-A9E6-06347E28176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3783" y="6411481"/>
            <a:ext cx="914337" cy="260577"/>
          </a:xfrm>
        </p:spPr>
        <p:txBody>
          <a:bodyPr/>
          <a:lstStyle/>
          <a:p>
            <a:r>
              <a:rPr lang="zh-CN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318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DEF68A3-A7C9-974C-BBE9-EA0E723678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785" y="533156"/>
            <a:ext cx="9886122" cy="685464"/>
          </a:xfrm>
        </p:spPr>
        <p:txBody>
          <a:bodyPr/>
          <a:lstStyle/>
          <a:p>
            <a:r>
              <a:rPr lang="zh-CN" altLang="en-US" sz="3200" dirty="0"/>
              <a:t>异形动画需求的解决方案</a:t>
            </a:r>
            <a:endParaRPr lang="en-US" altLang="zh-CN" sz="3200" dirty="0"/>
          </a:p>
          <a:p>
            <a:endParaRPr lang="en-US" altLang="zh-CN" sz="2000" dirty="0"/>
          </a:p>
          <a:p>
            <a:r>
              <a:rPr lang="en-US" altLang="zh-CN" sz="2400" dirty="0"/>
              <a:t>1.</a:t>
            </a:r>
            <a:r>
              <a:rPr lang="zh-CN" altLang="en-US" sz="2400" dirty="0"/>
              <a:t>找设计师提供龙形图片和气泡图片，如下</a:t>
            </a:r>
            <a:endParaRPr lang="en-US" altLang="zh-CN" sz="2400" dirty="0"/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22E6C-E56B-5A49-A9E6-06347E28176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3783" y="6411481"/>
            <a:ext cx="914337" cy="260577"/>
          </a:xfrm>
        </p:spPr>
        <p:txBody>
          <a:bodyPr/>
          <a:lstStyle/>
          <a:p>
            <a:r>
              <a:rPr lang="zh-CN" altLang="en-US" dirty="0"/>
              <a:t> </a:t>
            </a:r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3BAD09B-C775-6D48-A623-83FC67E7DF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83" y="2169090"/>
            <a:ext cx="4931919" cy="291327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B4D15FA-8723-334D-B0C6-70E6836FDF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2703" y="2169090"/>
            <a:ext cx="2913273" cy="2913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0184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DEF68A3-A7C9-974C-BBE9-EA0E723678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785" y="533156"/>
            <a:ext cx="9886122" cy="685464"/>
          </a:xfrm>
        </p:spPr>
        <p:txBody>
          <a:bodyPr/>
          <a:lstStyle/>
          <a:p>
            <a:r>
              <a:rPr lang="zh-CN" altLang="en-US" sz="3200" dirty="0"/>
              <a:t>异形动画需求的解决方案</a:t>
            </a:r>
            <a:endParaRPr lang="en-US" altLang="zh-CN" sz="3200" dirty="0"/>
          </a:p>
          <a:p>
            <a:endParaRPr lang="en-US" altLang="zh-CN" sz="2000" dirty="0"/>
          </a:p>
          <a:p>
            <a:r>
              <a:rPr lang="en-US" altLang="zh-CN" sz="2400" dirty="0"/>
              <a:t>2.</a:t>
            </a:r>
            <a:r>
              <a:rPr lang="zh-CN" altLang="en-US" sz="2400" dirty="0"/>
              <a:t>将图片绘制到</a:t>
            </a:r>
            <a:r>
              <a:rPr lang="en" altLang="zh-CN" sz="2400" dirty="0"/>
              <a:t>canvas</a:t>
            </a:r>
            <a:r>
              <a:rPr lang="zh-CN" altLang="en-US" sz="2400" dirty="0"/>
              <a:t>中</a:t>
            </a:r>
            <a:endParaRPr lang="en-US" altLang="zh-CN" sz="2400" dirty="0"/>
          </a:p>
          <a:p>
            <a:r>
              <a:rPr lang="en-US" altLang="zh-CN" sz="2400" dirty="0"/>
              <a:t>3.</a:t>
            </a:r>
            <a:r>
              <a:rPr lang="zh-CN" altLang="en-US" sz="2400" dirty="0"/>
              <a:t>获取并裁剪画布的点阵信息</a:t>
            </a:r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4.</a:t>
            </a:r>
            <a:r>
              <a:rPr lang="zh-CN" altLang="en-US" sz="2400" dirty="0"/>
              <a:t>通过点阵信息生成气泡</a:t>
            </a:r>
            <a:r>
              <a:rPr lang="en" altLang="zh-CN" sz="2400" dirty="0" err="1"/>
              <a:t>dom</a:t>
            </a:r>
            <a:endParaRPr lang="en" altLang="zh-CN" sz="2400" dirty="0"/>
          </a:p>
          <a:p>
            <a:endParaRPr lang="en-US" altLang="zh-CN" sz="2400" dirty="0"/>
          </a:p>
          <a:p>
            <a:endParaRPr lang="zh-CN" altLang="en-US" sz="2400" dirty="0"/>
          </a:p>
          <a:p>
            <a:endParaRPr lang="zh-CN" altLang="en-US" sz="2400" dirty="0"/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22E6C-E56B-5A49-A9E6-06347E28176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3783" y="6411481"/>
            <a:ext cx="914337" cy="260577"/>
          </a:xfrm>
        </p:spPr>
        <p:txBody>
          <a:bodyPr/>
          <a:lstStyle/>
          <a:p>
            <a:r>
              <a:rPr lang="zh-CN" altLang="en-US" dirty="0"/>
              <a:t> </a:t>
            </a:r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6F64EA7-CE8F-784E-B589-E19A43BEF1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54" y="2352610"/>
            <a:ext cx="5087685" cy="361225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6CBD6A4-F0F9-2440-859D-0F81E54E28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381" y="967562"/>
            <a:ext cx="6232613" cy="428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07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DEF68A3-A7C9-974C-BBE9-EA0E723678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785" y="533156"/>
            <a:ext cx="9886122" cy="685464"/>
          </a:xfrm>
        </p:spPr>
        <p:txBody>
          <a:bodyPr/>
          <a:lstStyle/>
          <a:p>
            <a:r>
              <a:rPr lang="zh-CN" altLang="en-US" sz="3200" dirty="0"/>
              <a:t>总结</a:t>
            </a:r>
            <a:endParaRPr lang="en-US" altLang="zh-CN" sz="3200" dirty="0"/>
          </a:p>
          <a:p>
            <a:endParaRPr lang="en-US" altLang="zh-CN" sz="2000" dirty="0"/>
          </a:p>
          <a:p>
            <a:r>
              <a:rPr lang="zh-CN" altLang="en-US" sz="2400" dirty="0"/>
              <a:t>总结一下学习动画的心得吧，对于不熟悉的领域，总会有胆怯心理，前辈说过，战胜胆怯最好的方法是面对胆怯，将不会变为会，将不懂变为懂，你就已经很强大了。</a:t>
            </a:r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zh-CN" altLang="en-US" sz="2400" dirty="0"/>
          </a:p>
          <a:p>
            <a:endParaRPr lang="zh-CN" altLang="en-US" sz="2400" dirty="0"/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22E6C-E56B-5A49-A9E6-06347E28176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3783" y="6411481"/>
            <a:ext cx="914337" cy="260577"/>
          </a:xfrm>
        </p:spPr>
        <p:txBody>
          <a:bodyPr/>
          <a:lstStyle/>
          <a:p>
            <a:r>
              <a:rPr lang="zh-CN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1734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感谢您的时间。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THANKS</a:t>
            </a:r>
            <a:r>
              <a:rPr lang="zh-CN" altLang="en-US" dirty="0"/>
              <a:t>！</a:t>
            </a:r>
          </a:p>
        </p:txBody>
      </p:sp>
    </p:spTree>
    <p:extLst>
      <p:ext uri="{BB962C8B-B14F-4D97-AF65-F5344CB8AC3E}">
        <p14:creationId xmlns:p14="http://schemas.microsoft.com/office/powerpoint/2010/main" val="1221231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2436131" y="2219075"/>
            <a:ext cx="582721" cy="456661"/>
          </a:xfrm>
        </p:spPr>
        <p:txBody>
          <a:bodyPr/>
          <a:lstStyle/>
          <a:p>
            <a:r>
              <a:rPr kumimoji="1"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kumimoji="1" lang="zh-CN" altLang="en-US" sz="24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3018849" y="2219145"/>
            <a:ext cx="7309783" cy="456591"/>
          </a:xfrm>
        </p:spPr>
        <p:txBody>
          <a:bodyPr/>
          <a:lstStyle/>
          <a:p>
            <a:r>
              <a:rPr lang="zh-CN" altLang="en-US" sz="2400" dirty="0"/>
              <a:t>前端动画的实现方案</a:t>
            </a:r>
            <a:endParaRPr lang="en-US" altLang="zh-CN" sz="2400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2436129" y="3322378"/>
            <a:ext cx="582721" cy="423718"/>
          </a:xfrm>
        </p:spPr>
        <p:txBody>
          <a:bodyPr/>
          <a:lstStyle/>
          <a:p>
            <a:r>
              <a:rPr kumimoji="1"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kumimoji="1" lang="zh-CN" altLang="en-US" sz="24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/>
          </p:nvPr>
        </p:nvSpPr>
        <p:spPr>
          <a:xfrm>
            <a:off x="3018849" y="3333345"/>
            <a:ext cx="5938986" cy="423718"/>
          </a:xfrm>
        </p:spPr>
        <p:txBody>
          <a:bodyPr/>
          <a:lstStyle/>
          <a:p>
            <a:pPr lvl="0"/>
            <a:r>
              <a:rPr lang="zh-CN" altLang="en-US" sz="2400" dirty="0">
                <a:solidFill>
                  <a:prstClr val="black">
                    <a:lumMod val="50000"/>
                    <a:lumOff val="50000"/>
                  </a:prstClr>
                </a:solidFill>
              </a:rPr>
              <a:t>前端动画的性能优化</a:t>
            </a:r>
          </a:p>
        </p:txBody>
      </p:sp>
      <p:sp>
        <p:nvSpPr>
          <p:cNvPr id="16" name="文本占位符 3">
            <a:extLst>
              <a:ext uri="{FF2B5EF4-FFF2-40B4-BE49-F238E27FC236}">
                <a16:creationId xmlns:a16="http://schemas.microsoft.com/office/drawing/2014/main" id="{F1D0C9BB-28D9-9145-A90A-0551083EAA1E}"/>
              </a:ext>
            </a:extLst>
          </p:cNvPr>
          <p:cNvSpPr txBox="1">
            <a:spLocks/>
          </p:cNvSpPr>
          <p:nvPr/>
        </p:nvSpPr>
        <p:spPr>
          <a:xfrm>
            <a:off x="3018849" y="2797438"/>
            <a:ext cx="8411150" cy="456591"/>
          </a:xfrm>
          <a:prstGeom prst="rect">
            <a:avLst/>
          </a:prstGeom>
        </p:spPr>
        <p:txBody>
          <a:bodyPr/>
          <a:lstStyle>
            <a:lvl1pPr marL="0" indent="0" algn="l" defTabSz="1028065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835660" indent="-321310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858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002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145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289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432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5699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7134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帧动画的实现方案和性能对比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占位符 4">
            <a:extLst>
              <a:ext uri="{FF2B5EF4-FFF2-40B4-BE49-F238E27FC236}">
                <a16:creationId xmlns:a16="http://schemas.microsoft.com/office/drawing/2014/main" id="{28703C52-BD00-4B45-A7BF-D78F98900451}"/>
              </a:ext>
            </a:extLst>
          </p:cNvPr>
          <p:cNvSpPr txBox="1">
            <a:spLocks/>
          </p:cNvSpPr>
          <p:nvPr/>
        </p:nvSpPr>
        <p:spPr>
          <a:xfrm>
            <a:off x="2436128" y="2773996"/>
            <a:ext cx="582721" cy="423718"/>
          </a:xfrm>
          <a:prstGeom prst="rect">
            <a:avLst/>
          </a:prstGeom>
        </p:spPr>
        <p:txBody>
          <a:bodyPr/>
          <a:lstStyle>
            <a:lvl1pPr marL="0" indent="0" algn="l" defTabSz="1028065" rtl="0" eaLnBrk="1" latinLnBrk="0" hangingPunct="1">
              <a:spcBef>
                <a:spcPct val="20000"/>
              </a:spcBef>
              <a:buFontTx/>
              <a:buNone/>
              <a:defRPr sz="2000" kern="1200">
                <a:solidFill>
                  <a:srgbClr val="E2231A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835660" indent="-321310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858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002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145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2892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43275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5699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71340" indent="-257175" algn="l" defTabSz="102806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2806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kumimoji="1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2436128" y="3841181"/>
            <a:ext cx="582721" cy="423718"/>
          </a:xfrm>
        </p:spPr>
        <p:txBody>
          <a:bodyPr/>
          <a:lstStyle/>
          <a:p>
            <a:r>
              <a:rPr kumimoji="1"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kumimoji="1" lang="zh-CN" altLang="en-US" sz="24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占位符 5"/>
          <p:cNvSpPr>
            <a:spLocks noGrp="1"/>
          </p:cNvSpPr>
          <p:nvPr>
            <p:ph type="body" sz="quarter" idx="14"/>
          </p:nvPr>
        </p:nvSpPr>
        <p:spPr>
          <a:xfrm>
            <a:off x="3018849" y="3856593"/>
            <a:ext cx="5938986" cy="423718"/>
          </a:xfrm>
        </p:spPr>
        <p:txBody>
          <a:bodyPr/>
          <a:lstStyle/>
          <a:p>
            <a:pPr lvl="0"/>
            <a:r>
              <a:rPr lang="zh-CN" altLang="en-US" sz="2400" dirty="0">
                <a:solidFill>
                  <a:prstClr val="black">
                    <a:lumMod val="50000"/>
                    <a:lumOff val="50000"/>
                  </a:prstClr>
                </a:solidFill>
              </a:rPr>
              <a:t>异形动画需求的解决方案</a:t>
            </a:r>
            <a:endParaRPr lang="en-US" altLang="zh-CN" sz="2400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4100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DEF68A3-A7C9-974C-BBE9-EA0E723678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783" y="533156"/>
            <a:ext cx="11374682" cy="685464"/>
          </a:xfrm>
        </p:spPr>
        <p:txBody>
          <a:bodyPr/>
          <a:lstStyle/>
          <a:p>
            <a:r>
              <a:rPr lang="zh-CN" altLang="en-US" sz="3600" dirty="0"/>
              <a:t>前端动画的实现方案</a:t>
            </a:r>
            <a:endParaRPr lang="en-US" altLang="zh-CN" sz="3600" dirty="0"/>
          </a:p>
          <a:p>
            <a:endParaRPr lang="en-US" altLang="zh-CN" dirty="0"/>
          </a:p>
          <a:p>
            <a:r>
              <a:rPr lang="en-US" altLang="zh-CN" dirty="0"/>
              <a:t>Css3</a:t>
            </a:r>
            <a:r>
              <a:rPr lang="zh-CN" altLang="en-US" dirty="0"/>
              <a:t>（</a:t>
            </a:r>
            <a:r>
              <a:rPr lang="en-US" altLang="zh-CN" dirty="0"/>
              <a:t>transform</a:t>
            </a:r>
            <a:r>
              <a:rPr lang="zh-CN" altLang="en-US" dirty="0"/>
              <a:t>、</a:t>
            </a:r>
            <a:r>
              <a:rPr lang="en-US" altLang="zh-CN" dirty="0"/>
              <a:t>transition</a:t>
            </a:r>
            <a:r>
              <a:rPr lang="zh-CN" altLang="en-US" dirty="0"/>
              <a:t>、</a:t>
            </a:r>
            <a:r>
              <a:rPr lang="en-US" altLang="zh-CN" dirty="0"/>
              <a:t>animation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en-US" dirty="0"/>
          </a:p>
          <a:p>
            <a:r>
              <a:rPr lang="en-US" dirty="0" err="1"/>
              <a:t>Js</a:t>
            </a:r>
            <a:r>
              <a:rPr lang="zh-CN" altLang="en-US" dirty="0"/>
              <a:t>（操作</a:t>
            </a:r>
            <a:r>
              <a:rPr lang="en-US" altLang="zh-CN" dirty="0"/>
              <a:t>Dom</a:t>
            </a:r>
            <a:r>
              <a:rPr lang="zh-CN" altLang="en-US" dirty="0"/>
              <a:t>、修改</a:t>
            </a:r>
            <a:r>
              <a:rPr lang="en-US" altLang="zh-CN" dirty="0" err="1"/>
              <a:t>Css</a:t>
            </a:r>
            <a:r>
              <a:rPr lang="zh-CN" altLang="en-US" dirty="0"/>
              <a:t>属性）</a:t>
            </a:r>
            <a:endParaRPr lang="en-US" dirty="0"/>
          </a:p>
          <a:p>
            <a:endParaRPr lang="en-US" dirty="0"/>
          </a:p>
          <a:p>
            <a:r>
              <a:rPr lang="en-US" dirty="0"/>
              <a:t>Canvas</a:t>
            </a:r>
          </a:p>
          <a:p>
            <a:endParaRPr lang="en-US" dirty="0"/>
          </a:p>
          <a:p>
            <a:r>
              <a:rPr lang="zh-CN" altLang="en-US" dirty="0"/>
              <a:t>第三方库（</a:t>
            </a:r>
            <a:r>
              <a:rPr lang="en-US" altLang="zh-CN" dirty="0" err="1"/>
              <a:t>AnimateCss</a:t>
            </a:r>
            <a:r>
              <a:rPr lang="zh-CN" altLang="en-US" dirty="0"/>
              <a:t>、</a:t>
            </a:r>
            <a:r>
              <a:rPr lang="en-US" altLang="zh-CN" dirty="0" err="1"/>
              <a:t>Three.js</a:t>
            </a:r>
            <a:r>
              <a:rPr lang="zh-CN" altLang="en-US" dirty="0"/>
              <a:t>、</a:t>
            </a:r>
            <a:r>
              <a:rPr lang="en-US" altLang="zh-CN" dirty="0" err="1"/>
              <a:t>Anime.js</a:t>
            </a:r>
            <a:r>
              <a:rPr lang="zh-CN" altLang="en-US" dirty="0"/>
              <a:t>、</a:t>
            </a:r>
            <a:r>
              <a:rPr lang="en-US" altLang="zh-CN" dirty="0" err="1"/>
              <a:t>Mo.js</a:t>
            </a:r>
            <a:r>
              <a:rPr lang="zh-CN" altLang="en-US" dirty="0"/>
              <a:t>等）</a:t>
            </a:r>
            <a:endParaRPr lang="en-US" altLang="zh-CN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22E6C-E56B-5A49-A9E6-06347E28176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3783" y="6411481"/>
            <a:ext cx="914337" cy="260577"/>
          </a:xfrm>
        </p:spPr>
        <p:txBody>
          <a:bodyPr/>
          <a:lstStyle/>
          <a:p>
            <a:r>
              <a:rPr lang="zh-CN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777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DEF68A3-A7C9-974C-BBE9-EA0E723678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783" y="533156"/>
            <a:ext cx="11374682" cy="685464"/>
          </a:xfrm>
        </p:spPr>
        <p:txBody>
          <a:bodyPr/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帧动画的实现方案和性能对比</a:t>
            </a:r>
            <a:endParaRPr lang="en-US" alt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sz="2000" dirty="0"/>
          </a:p>
          <a:p>
            <a:r>
              <a:rPr lang="en-US" altLang="zh-CN" sz="3200" dirty="0"/>
              <a:t>1.</a:t>
            </a:r>
            <a:r>
              <a:rPr lang="zh-CN" altLang="en-US" sz="3200" dirty="0"/>
              <a:t>什么是帧动画？</a:t>
            </a:r>
            <a:endParaRPr lang="en-US" altLang="zh-CN" sz="3200" dirty="0"/>
          </a:p>
          <a:p>
            <a:endParaRPr lang="en-US" altLang="zh-CN" sz="2000" dirty="0"/>
          </a:p>
          <a:p>
            <a:r>
              <a:rPr lang="zh-CN" altLang="en-US" sz="2400" b="0" dirty="0"/>
              <a:t>帧动画，也被称为序列帧动画、定格动画和逐帧动画等。帧动画可以定义每一个时间刻度上的展现效果。</a:t>
            </a:r>
            <a:endParaRPr lang="en-US" altLang="zh-CN" sz="2400" b="0" dirty="0"/>
          </a:p>
          <a:p>
            <a:endParaRPr lang="en-US" altLang="zh-CN" sz="2000" dirty="0"/>
          </a:p>
          <a:p>
            <a:r>
              <a:rPr lang="en-US" altLang="zh-CN" sz="3200" dirty="0"/>
              <a:t>2.</a:t>
            </a:r>
            <a:r>
              <a:rPr lang="zh-CN" altLang="en-US" sz="3200" dirty="0"/>
              <a:t>帧动画的特点？</a:t>
            </a:r>
            <a:endParaRPr lang="en-US" altLang="zh-CN" sz="3200" dirty="0"/>
          </a:p>
          <a:p>
            <a:r>
              <a:rPr lang="zh-CN" altLang="en-US" sz="2400" b="0" dirty="0"/>
              <a:t>（</a:t>
            </a:r>
            <a:r>
              <a:rPr lang="en-US" altLang="zh-CN" sz="2400" b="0" dirty="0"/>
              <a:t>1</a:t>
            </a:r>
            <a:r>
              <a:rPr lang="zh-CN" altLang="en-US" sz="2400" b="0" dirty="0"/>
              <a:t>）可以自由控制播放、暂停和停止；</a:t>
            </a:r>
            <a:endParaRPr lang="en-US" altLang="zh-CN" sz="2400" b="0" dirty="0"/>
          </a:p>
          <a:p>
            <a:r>
              <a:rPr lang="zh-CN" altLang="en-US" sz="2400" b="0" dirty="0"/>
              <a:t>（</a:t>
            </a:r>
            <a:r>
              <a:rPr lang="en-US" altLang="zh-CN" sz="2400" b="0" dirty="0"/>
              <a:t>2</a:t>
            </a:r>
            <a:r>
              <a:rPr lang="zh-CN" altLang="en-US" sz="2400" b="0" dirty="0"/>
              <a:t>）可以控制播放次数，播放速度；</a:t>
            </a:r>
            <a:endParaRPr lang="en-US" altLang="zh-CN" sz="2400" b="0" dirty="0"/>
          </a:p>
          <a:p>
            <a:r>
              <a:rPr lang="zh-CN" altLang="en-US" sz="2400" b="0" dirty="0"/>
              <a:t>（</a:t>
            </a:r>
            <a:r>
              <a:rPr lang="en-US" altLang="zh-CN" sz="2400" b="0" dirty="0"/>
              <a:t>3</a:t>
            </a:r>
            <a:r>
              <a:rPr lang="zh-CN" altLang="en-US" sz="2400" b="0" dirty="0"/>
              <a:t>）可以添加交互，在播放完成后添加事件；</a:t>
            </a:r>
            <a:endParaRPr lang="en-US" altLang="zh-CN" sz="2400" b="0" dirty="0"/>
          </a:p>
          <a:p>
            <a:r>
              <a:rPr lang="zh-CN" altLang="en-US" sz="2400" b="0" dirty="0"/>
              <a:t>（</a:t>
            </a:r>
            <a:r>
              <a:rPr lang="en-US" altLang="zh-CN" sz="2400" b="0" dirty="0"/>
              <a:t>4</a:t>
            </a:r>
            <a:r>
              <a:rPr lang="zh-CN" altLang="en-US" sz="2400" b="0" dirty="0"/>
              <a:t>）浏览器兼容性好</a:t>
            </a:r>
            <a:endParaRPr lang="en-US" altLang="zh-CN" sz="2400" b="0" dirty="0"/>
          </a:p>
          <a:p>
            <a:endParaRPr lang="en-US" altLang="zh-CN" sz="2000" b="0" dirty="0"/>
          </a:p>
          <a:p>
            <a:r>
              <a:rPr lang="zh-CN" altLang="en-US" sz="2400" b="0" dirty="0"/>
              <a:t>接下来，我们以订单公益项目为例，研究帧动画的实现方案和相应的性能对比。</a:t>
            </a:r>
            <a:endParaRPr lang="en-US" altLang="zh-CN" sz="2400" dirty="0"/>
          </a:p>
          <a:p>
            <a:endParaRPr lang="zh-CN" altLang="en-US" sz="2400" b="0" dirty="0"/>
          </a:p>
          <a:p>
            <a:endParaRPr lang="zh-CN" altLang="en-US" sz="2400" b="0" dirty="0"/>
          </a:p>
          <a:p>
            <a:endParaRPr lang="zh-CN" altLang="en-US" sz="2400" b="0" dirty="0"/>
          </a:p>
          <a:p>
            <a:endParaRPr lang="zh-CN" altLang="en-US" sz="2400" b="0" dirty="0"/>
          </a:p>
          <a:p>
            <a:endParaRPr lang="en-US" altLang="zh-CN" sz="2400" b="0" dirty="0"/>
          </a:p>
          <a:p>
            <a:endParaRPr lang="en-US" altLang="zh-CN" sz="3200" dirty="0"/>
          </a:p>
          <a:p>
            <a:endParaRPr lang="en-US" sz="2400" b="0" dirty="0"/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22E6C-E56B-5A49-A9E6-06347E28176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3783" y="6411481"/>
            <a:ext cx="914337" cy="260577"/>
          </a:xfrm>
        </p:spPr>
        <p:txBody>
          <a:bodyPr/>
          <a:lstStyle/>
          <a:p>
            <a:r>
              <a:rPr lang="zh-CN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425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DEF68A3-A7C9-974C-BBE9-EA0E723678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783" y="533156"/>
            <a:ext cx="8535789" cy="685464"/>
          </a:xfrm>
        </p:spPr>
        <p:txBody>
          <a:bodyPr/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帧动画的实现方案和性能对比</a:t>
            </a:r>
            <a:endParaRPr lang="en-US" alt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sz="2000" dirty="0"/>
          </a:p>
          <a:p>
            <a:r>
              <a:rPr lang="zh-CN" altLang="en" sz="2400" dirty="0"/>
              <a:t>阶</a:t>
            </a:r>
            <a:r>
              <a:rPr lang="zh-CN" altLang="en-US" sz="2400" dirty="0"/>
              <a:t>跃</a:t>
            </a:r>
            <a:r>
              <a:rPr lang="zh-CN" altLang="en" sz="2400" dirty="0"/>
              <a:t>函数</a:t>
            </a:r>
            <a:r>
              <a:rPr lang="en-US" altLang="zh-CN" sz="2400" dirty="0"/>
              <a:t>steps</a:t>
            </a:r>
          </a:p>
          <a:p>
            <a:endParaRPr lang="en-US" altLang="zh-CN" sz="1600" dirty="0"/>
          </a:p>
          <a:p>
            <a:r>
              <a:rPr lang="en" altLang="zh-CN" sz="1600" b="0" dirty="0" err="1"/>
              <a:t>Css</a:t>
            </a:r>
            <a:r>
              <a:rPr lang="en-US" altLang="zh-CN" sz="1600" b="0" dirty="0"/>
              <a:t>3</a:t>
            </a:r>
            <a:r>
              <a:rPr lang="zh-CN" altLang="en" sz="1600" b="0" dirty="0"/>
              <a:t>的</a:t>
            </a:r>
            <a:r>
              <a:rPr lang="en" altLang="zh-CN" sz="1600" b="0" dirty="0"/>
              <a:t>animation-timing-function</a:t>
            </a:r>
            <a:r>
              <a:rPr lang="zh-CN" altLang="en-US" sz="1600" b="0" dirty="0"/>
              <a:t>属性定义了</a:t>
            </a:r>
            <a:r>
              <a:rPr lang="en" altLang="zh-CN" sz="1600" b="0" dirty="0" err="1"/>
              <a:t>Css</a:t>
            </a:r>
            <a:r>
              <a:rPr lang="zh-CN" altLang="en-US" sz="1600" b="0" dirty="0"/>
              <a:t>动画在整个动画周期中执行的节奏。但是，对于</a:t>
            </a:r>
            <a:r>
              <a:rPr lang="en-US" altLang="zh-CN" sz="1600" b="0" dirty="0"/>
              <a:t>steps</a:t>
            </a:r>
            <a:r>
              <a:rPr lang="zh-CN" altLang="en-US" sz="1600" b="0" dirty="0"/>
              <a:t>函数来说，它作用于每个关键帧周期而非整个动画周期，即从关键帧开始开始，到关键帧结束结束。</a:t>
            </a:r>
            <a:endParaRPr lang="en-US" sz="1600" dirty="0"/>
          </a:p>
          <a:p>
            <a:endParaRPr lang="en-US" altLang="zh-CN" sz="2400" b="0" dirty="0"/>
          </a:p>
          <a:p>
            <a:pPr marL="342900" indent="-342900">
              <a:buAutoNum type="arabicPeriod"/>
            </a:pPr>
            <a:r>
              <a:rPr lang="en" altLang="zh-CN" sz="1600" b="0" dirty="0"/>
              <a:t>steps </a:t>
            </a:r>
            <a:r>
              <a:rPr lang="zh-CN" altLang="en-US" sz="1600" b="0" dirty="0"/>
              <a:t>函数指定了一个阶跃函数，它接受两个参数。</a:t>
            </a:r>
            <a:endParaRPr lang="en-US" altLang="zh-CN" sz="1600" b="0" dirty="0"/>
          </a:p>
          <a:p>
            <a:pPr marL="342900" indent="-342900">
              <a:buFontTx/>
              <a:buAutoNum type="arabicPeriod"/>
            </a:pPr>
            <a:r>
              <a:rPr lang="zh-CN" altLang="en-US" sz="1600" b="0" dirty="0"/>
              <a:t>第一个参数（必选）接受一个整数值，指定了时间间隔中的间隔数量，表示两个关键帧之间分几步完成。</a:t>
            </a:r>
            <a:endParaRPr lang="en-US" altLang="zh-CN" sz="1600" b="0" dirty="0"/>
          </a:p>
          <a:p>
            <a:pPr marL="342900" indent="-342900">
              <a:buAutoNum type="arabicPeriod" startAt="3"/>
            </a:pPr>
            <a:r>
              <a:rPr lang="zh-CN" altLang="en-US" sz="1600" b="0" dirty="0"/>
              <a:t>第二个参数（可选）有两个值</a:t>
            </a:r>
            <a:r>
              <a:rPr lang="en" altLang="zh-CN" sz="1600" b="0" dirty="0"/>
              <a:t>start</a:t>
            </a:r>
            <a:r>
              <a:rPr lang="zh-CN" altLang="en" sz="1600" b="0" dirty="0"/>
              <a:t>或</a:t>
            </a:r>
            <a:r>
              <a:rPr lang="en" altLang="zh-CN" sz="1600" b="0" dirty="0"/>
              <a:t>end</a:t>
            </a:r>
            <a:r>
              <a:rPr lang="zh-CN" altLang="en-US" sz="1600" b="0" dirty="0"/>
              <a:t>，指定在每个间隔的起点或是终点发生阶跃变化，默认值为</a:t>
            </a:r>
            <a:r>
              <a:rPr lang="en" altLang="zh-CN" sz="1600" b="0" dirty="0"/>
              <a:t>end</a:t>
            </a:r>
            <a:r>
              <a:rPr lang="zh-CN" altLang="en-US" sz="1600" b="0" dirty="0"/>
              <a:t>。</a:t>
            </a:r>
            <a:endParaRPr lang="en-US" altLang="zh-CN" sz="1600" b="0" dirty="0"/>
          </a:p>
          <a:p>
            <a:pPr marL="342900" indent="-342900">
              <a:buAutoNum type="arabicPeriod" startAt="3"/>
            </a:pPr>
            <a:r>
              <a:rPr lang="en-US" altLang="zh-CN" sz="1600" b="0" dirty="0"/>
              <a:t>ease</a:t>
            </a:r>
            <a:r>
              <a:rPr lang="zh-CN" altLang="en-US" sz="1600" b="0" dirty="0"/>
              <a:t>、</a:t>
            </a:r>
            <a:r>
              <a:rPr lang="en-US" altLang="zh-CN" sz="1600" b="0" dirty="0"/>
              <a:t>linear</a:t>
            </a:r>
            <a:r>
              <a:rPr lang="zh-CN" altLang="en-US" sz="1600" b="0" dirty="0"/>
              <a:t>等动画函数会在每个关键帧之间插入补间动画，所以效果是连贯的，作用于整个动画周期；但是</a:t>
            </a:r>
            <a:r>
              <a:rPr lang="en-US" altLang="zh-CN" sz="1600" b="0" dirty="0"/>
              <a:t>steps</a:t>
            </a:r>
            <a:r>
              <a:rPr lang="zh-CN" altLang="en-US" sz="1600" b="0" dirty="0"/>
              <a:t>阶跃函数不会插入补间动画，作用于每个</a:t>
            </a:r>
            <a:r>
              <a:rPr lang="zh-CN" altLang="en-US" sz="1600" b="0"/>
              <a:t>关键帧周期。</a:t>
            </a:r>
            <a:endParaRPr lang="en-US" altLang="zh-CN" sz="1600" b="0" dirty="0"/>
          </a:p>
          <a:p>
            <a:endParaRPr lang="zh-CN" altLang="en-US" sz="1600" b="0" dirty="0"/>
          </a:p>
          <a:p>
            <a:pPr marL="342900" indent="-342900">
              <a:buAutoNum type="arabicPeriod"/>
            </a:pPr>
            <a:endParaRPr lang="zh-CN" altLang="en-US" sz="1600" b="0" dirty="0"/>
          </a:p>
          <a:p>
            <a:endParaRPr lang="en-US" altLang="zh-CN" sz="2400" b="0" dirty="0"/>
          </a:p>
          <a:p>
            <a:endParaRPr lang="zh-CN" altLang="en-US" sz="2400" b="0" dirty="0"/>
          </a:p>
          <a:p>
            <a:endParaRPr lang="zh-CN" altLang="en-US" sz="2400" b="0" dirty="0"/>
          </a:p>
          <a:p>
            <a:endParaRPr lang="zh-CN" altLang="en-US" sz="2400" b="0" dirty="0"/>
          </a:p>
          <a:p>
            <a:endParaRPr lang="en-US" altLang="zh-CN" sz="2400" b="0" dirty="0"/>
          </a:p>
          <a:p>
            <a:endParaRPr lang="en-US" altLang="zh-CN" sz="3200" dirty="0"/>
          </a:p>
          <a:p>
            <a:endParaRPr lang="en-US" sz="2400" b="0" dirty="0"/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22E6C-E56B-5A49-A9E6-06347E28176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3783" y="6411481"/>
            <a:ext cx="914337" cy="260577"/>
          </a:xfrm>
        </p:spPr>
        <p:txBody>
          <a:bodyPr/>
          <a:lstStyle/>
          <a:p>
            <a:r>
              <a:rPr lang="zh-CN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677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DEF68A3-A7C9-974C-BBE9-EA0E723678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784" y="533156"/>
            <a:ext cx="8119765" cy="685464"/>
          </a:xfrm>
        </p:spPr>
        <p:txBody>
          <a:bodyPr/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帧动画的实现方案和性能对比</a:t>
            </a:r>
            <a:endParaRPr lang="en-US" alt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/>
          </a:p>
          <a:p>
            <a:r>
              <a:rPr lang="en-US" altLang="zh-CN" sz="2400" dirty="0"/>
              <a:t>【</a:t>
            </a:r>
            <a:r>
              <a:rPr lang="en-US" altLang="zh-CN" sz="2400" dirty="0" err="1"/>
              <a:t>Css</a:t>
            </a:r>
            <a:r>
              <a:rPr lang="zh-CN" altLang="en-US" sz="2400" dirty="0"/>
              <a:t>阶梯函数方案</a:t>
            </a:r>
            <a:r>
              <a:rPr lang="en-US" altLang="zh-CN" sz="2400" dirty="0"/>
              <a:t>】</a:t>
            </a:r>
            <a:r>
              <a:rPr lang="zh-CN" altLang="en-US" sz="2400" dirty="0"/>
              <a:t>连续切换</a:t>
            </a:r>
            <a:r>
              <a:rPr lang="en" altLang="zh-CN" sz="2400" dirty="0" err="1"/>
              <a:t>src</a:t>
            </a:r>
            <a:r>
              <a:rPr lang="zh-CN" altLang="en" sz="2400" dirty="0"/>
              <a:t>或</a:t>
            </a:r>
            <a:r>
              <a:rPr lang="en" altLang="zh-CN" sz="2400" dirty="0" err="1"/>
              <a:t>backgroundImage</a:t>
            </a:r>
            <a:r>
              <a:rPr lang="zh-CN" altLang="en" sz="2400" dirty="0"/>
              <a:t>属性</a:t>
            </a:r>
            <a:r>
              <a:rPr lang="zh-CN" altLang="en-US" sz="2400" dirty="0"/>
              <a:t>（不推荐）</a:t>
            </a:r>
            <a:endParaRPr lang="en-US" altLang="zh-CN" sz="2400" dirty="0"/>
          </a:p>
          <a:p>
            <a:endParaRPr lang="en-US" altLang="zh-CN" sz="1600" dirty="0"/>
          </a:p>
          <a:p>
            <a:r>
              <a:rPr lang="zh-CN" altLang="en-US" sz="1600" b="0" dirty="0"/>
              <a:t>通过更改 </a:t>
            </a:r>
            <a:r>
              <a:rPr lang="en" altLang="zh-CN" sz="1600" dirty="0"/>
              <a:t>background-image</a:t>
            </a:r>
            <a:r>
              <a:rPr lang="en" altLang="zh-CN" sz="1600" b="0" dirty="0"/>
              <a:t> </a:t>
            </a:r>
            <a:r>
              <a:rPr lang="zh-CN" altLang="en-US" sz="1600" b="0" dirty="0"/>
              <a:t>的值或</a:t>
            </a:r>
            <a:r>
              <a:rPr lang="en-US" altLang="zh-CN" sz="1600" b="0" dirty="0" err="1"/>
              <a:t>img</a:t>
            </a:r>
            <a:r>
              <a:rPr lang="zh-CN" altLang="en-US" sz="1600" b="0" dirty="0"/>
              <a:t>的</a:t>
            </a:r>
            <a:r>
              <a:rPr lang="en-US" altLang="zh-CN" sz="1600" b="0" dirty="0" err="1"/>
              <a:t>src</a:t>
            </a:r>
            <a:r>
              <a:rPr lang="zh-CN" altLang="en-US" sz="1600" b="0" dirty="0"/>
              <a:t>实现帧的切换。但是这种方式会有以下几个缺点，所以该方案不推荐</a:t>
            </a:r>
            <a:endParaRPr lang="en-US" altLang="zh-CN" sz="1600" b="0" dirty="0"/>
          </a:p>
          <a:p>
            <a:endParaRPr lang="en-US" altLang="zh-CN" sz="1600" dirty="0"/>
          </a:p>
          <a:p>
            <a:r>
              <a:rPr lang="en-US" altLang="zh-CN" sz="1600" b="0" dirty="0"/>
              <a:t>1.</a:t>
            </a:r>
            <a:r>
              <a:rPr lang="zh-CN" altLang="en-US" sz="1600" b="0" dirty="0"/>
              <a:t>多张图片会带来多个 </a:t>
            </a:r>
            <a:r>
              <a:rPr lang="en" altLang="zh-CN" sz="1600" b="0" dirty="0"/>
              <a:t>HTTP </a:t>
            </a:r>
            <a:r>
              <a:rPr lang="zh-CN" altLang="en-US" sz="1600" b="0" dirty="0"/>
              <a:t>请求；</a:t>
            </a:r>
            <a:endParaRPr lang="en-US" altLang="zh-CN" sz="1600" b="0" dirty="0"/>
          </a:p>
          <a:p>
            <a:endParaRPr lang="en-US" altLang="zh-CN" sz="1600" b="0" dirty="0"/>
          </a:p>
          <a:p>
            <a:r>
              <a:rPr lang="en-US" altLang="zh-CN" sz="1600" b="0" dirty="0"/>
              <a:t>2.</a:t>
            </a:r>
            <a:r>
              <a:rPr lang="zh-CN" altLang="en-US" sz="1600" b="0" dirty="0"/>
              <a:t>每张图片首次加载会造成图片切换时的闪烁；</a:t>
            </a:r>
            <a:endParaRPr lang="en-US" altLang="zh-CN" sz="1600" b="0" dirty="0"/>
          </a:p>
          <a:p>
            <a:endParaRPr lang="zh-CN" altLang="en-US" sz="1600" b="0" dirty="0"/>
          </a:p>
          <a:p>
            <a:r>
              <a:rPr lang="en-US" altLang="zh-CN" sz="1600" b="0" dirty="0"/>
              <a:t>3.</a:t>
            </a:r>
            <a:r>
              <a:rPr lang="zh-CN" altLang="en-US" sz="1600" b="0" dirty="0"/>
              <a:t>不利于文件的管理；</a:t>
            </a:r>
          </a:p>
          <a:p>
            <a:endParaRPr lang="zh-CN" altLang="en-US" sz="1600" b="0" dirty="0"/>
          </a:p>
          <a:p>
            <a:endParaRPr lang="zh-CN" altLang="en-US" sz="1600" b="0" dirty="0"/>
          </a:p>
          <a:p>
            <a:endParaRPr lang="zh-CN" altLang="en-US" sz="2400" b="0" dirty="0"/>
          </a:p>
          <a:p>
            <a:endParaRPr lang="zh-CN" altLang="en-US" sz="2400" b="0" dirty="0"/>
          </a:p>
          <a:p>
            <a:endParaRPr lang="en-US" altLang="zh-CN" sz="2400" b="0" dirty="0"/>
          </a:p>
          <a:p>
            <a:endParaRPr lang="en-US" altLang="zh-CN" sz="3200" dirty="0"/>
          </a:p>
          <a:p>
            <a:endParaRPr lang="en-US" sz="2400" b="0" dirty="0"/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22E6C-E56B-5A49-A9E6-06347E28176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3783" y="6411481"/>
            <a:ext cx="914337" cy="260577"/>
          </a:xfrm>
        </p:spPr>
        <p:txBody>
          <a:bodyPr/>
          <a:lstStyle/>
          <a:p>
            <a:r>
              <a:rPr lang="zh-CN" altLang="en-US" dirty="0"/>
              <a:t> </a:t>
            </a:r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90FE720-9013-1F44-BDA6-E472A57596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9402" y="2201068"/>
            <a:ext cx="3326629" cy="447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035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DEF68A3-A7C9-974C-BBE9-EA0E723678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784" y="533156"/>
            <a:ext cx="8099853" cy="685464"/>
          </a:xfrm>
        </p:spPr>
        <p:txBody>
          <a:bodyPr/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帧动画的实现方案和性能对比</a:t>
            </a:r>
            <a:endParaRPr lang="en-US" alt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/>
          </a:p>
          <a:p>
            <a:r>
              <a:rPr lang="en-US" altLang="zh-CN" sz="2400" dirty="0"/>
              <a:t>【</a:t>
            </a:r>
            <a:r>
              <a:rPr lang="en-US" altLang="zh-CN" sz="2400" dirty="0" err="1"/>
              <a:t>Css</a:t>
            </a:r>
            <a:r>
              <a:rPr lang="zh-CN" altLang="en-US" sz="2400" dirty="0"/>
              <a:t>阶梯函数方案</a:t>
            </a:r>
            <a:r>
              <a:rPr lang="en-US" altLang="zh-CN" sz="2400" dirty="0"/>
              <a:t>】</a:t>
            </a:r>
            <a:r>
              <a:rPr lang="zh-CN" altLang="en-US" sz="2400" dirty="0"/>
              <a:t>连续切换雪碧图位置（</a:t>
            </a:r>
            <a:r>
              <a:rPr lang="en" altLang="zh-CN" sz="2400" b="0" dirty="0"/>
              <a:t>background-position</a:t>
            </a:r>
            <a:r>
              <a:rPr lang="zh-CN" altLang="en-US" sz="2400" dirty="0"/>
              <a:t>）</a:t>
            </a:r>
            <a:endParaRPr lang="en-US" altLang="zh-CN" sz="2400" dirty="0"/>
          </a:p>
          <a:p>
            <a:endParaRPr lang="en-US" altLang="zh-CN" sz="1600" dirty="0"/>
          </a:p>
          <a:p>
            <a:r>
              <a:rPr lang="zh-CN" altLang="en-US" sz="1600" b="0" dirty="0"/>
              <a:t>将动画帧合并为雪碧图，使用</a:t>
            </a:r>
            <a:r>
              <a:rPr lang="en" altLang="zh-CN" sz="1600" b="0" dirty="0"/>
              <a:t>steps</a:t>
            </a:r>
            <a:r>
              <a:rPr lang="zh-CN" altLang="en-US" sz="1600" b="0" dirty="0"/>
              <a:t>阶梯函数切换雪碧图位置。</a:t>
            </a:r>
            <a:endParaRPr lang="en-US" altLang="zh-CN" sz="1600" b="0" dirty="0"/>
          </a:p>
          <a:p>
            <a:r>
              <a:rPr lang="zh-CN" altLang="en-US" sz="1600" b="0" dirty="0"/>
              <a:t>对应的</a:t>
            </a:r>
            <a:r>
              <a:rPr lang="en-US" altLang="zh-CN" sz="1600" b="0" dirty="0" err="1"/>
              <a:t>Css</a:t>
            </a:r>
            <a:r>
              <a:rPr lang="zh-CN" altLang="en-US" sz="1600" b="0" dirty="0"/>
              <a:t>代码为：</a:t>
            </a:r>
            <a:endParaRPr lang="en-US" altLang="zh-CN" sz="1600" dirty="0"/>
          </a:p>
          <a:p>
            <a:r>
              <a:rPr lang="en" altLang="zh-CN" sz="1600" b="0" dirty="0"/>
              <a:t>animation: animation-24 1300ms steps(1, end) 1 alternate;</a:t>
            </a:r>
          </a:p>
          <a:p>
            <a:r>
              <a:rPr lang="zh-CN" altLang="en" sz="1600" b="0" dirty="0"/>
              <a:t>换一种</a:t>
            </a:r>
            <a:r>
              <a:rPr lang="zh-CN" altLang="en-US" sz="1600" b="0" dirty="0"/>
              <a:t>写法</a:t>
            </a:r>
            <a:endParaRPr lang="en-US" altLang="zh-CN" sz="1600" b="0" dirty="0"/>
          </a:p>
          <a:p>
            <a:r>
              <a:rPr lang="en" altLang="zh-CN" sz="1600" b="0" dirty="0"/>
              <a:t>animation: animation-24 1300ms steps(</a:t>
            </a:r>
            <a:r>
              <a:rPr lang="en-US" altLang="zh-CN" sz="1600" b="0" dirty="0"/>
              <a:t>24</a:t>
            </a:r>
            <a:r>
              <a:rPr lang="en" altLang="zh-CN" sz="1600" b="0" dirty="0"/>
              <a:t>) 1 alternate;</a:t>
            </a:r>
          </a:p>
          <a:p>
            <a:r>
              <a:rPr lang="zh-CN" altLang="en" sz="1600" b="0" dirty="0"/>
              <a:t>相应的</a:t>
            </a:r>
            <a:r>
              <a:rPr lang="zh-CN" altLang="en-US" sz="1600" b="0" dirty="0"/>
              <a:t>右侧代码变为</a:t>
            </a:r>
            <a:endParaRPr lang="en-US" altLang="zh-CN" sz="1600" b="0" dirty="0"/>
          </a:p>
          <a:p>
            <a:r>
              <a:rPr lang="en" altLang="zh-CN" sz="1600" b="0" dirty="0"/>
              <a:t>@keyframes frame { </a:t>
            </a:r>
          </a:p>
          <a:p>
            <a:r>
              <a:rPr lang="zh-CN" altLang="en-US" sz="1600" b="0" dirty="0"/>
              <a:t>        </a:t>
            </a:r>
            <a:r>
              <a:rPr lang="en" altLang="zh-CN" sz="1600" b="0" dirty="0"/>
              <a:t>0% {background-position: 0 0;}//</a:t>
            </a:r>
            <a:r>
              <a:rPr lang="zh-CN" altLang="en-US" sz="1600" b="0" dirty="0"/>
              <a:t>可省略 </a:t>
            </a:r>
            <a:endParaRPr lang="en-US" altLang="zh-CN" sz="1600" b="0" dirty="0"/>
          </a:p>
          <a:p>
            <a:r>
              <a:rPr lang="zh-CN" altLang="en-US" sz="1600" b="0" dirty="0"/>
              <a:t>        </a:t>
            </a:r>
            <a:r>
              <a:rPr lang="en-US" altLang="zh-CN" sz="1600" b="0" dirty="0"/>
              <a:t>100% {</a:t>
            </a:r>
            <a:r>
              <a:rPr lang="en" altLang="zh-CN" sz="1600" b="0" dirty="0"/>
              <a:t>background-position: -</a:t>
            </a:r>
            <a:r>
              <a:rPr lang="en-US" altLang="zh-CN" sz="1600" b="0" dirty="0"/>
              <a:t>12</a:t>
            </a:r>
            <a:r>
              <a:rPr lang="en" altLang="zh-CN" sz="1600" b="0" dirty="0"/>
              <a:t>000px 0;} </a:t>
            </a:r>
          </a:p>
          <a:p>
            <a:r>
              <a:rPr lang="en" altLang="zh-CN" sz="1600" b="0" dirty="0"/>
              <a:t>}</a:t>
            </a:r>
          </a:p>
          <a:p>
            <a:endParaRPr lang="en" altLang="zh-CN" sz="1600" b="0" dirty="0"/>
          </a:p>
          <a:p>
            <a:endParaRPr lang="zh-CN" altLang="en-US" sz="1600" b="0" dirty="0"/>
          </a:p>
          <a:p>
            <a:endParaRPr lang="zh-CN" altLang="en-US" sz="1600" b="0" dirty="0"/>
          </a:p>
          <a:p>
            <a:endParaRPr lang="zh-CN" altLang="en-US" sz="2400" b="0" dirty="0"/>
          </a:p>
          <a:p>
            <a:endParaRPr lang="zh-CN" altLang="en-US" sz="2400" b="0" dirty="0"/>
          </a:p>
          <a:p>
            <a:endParaRPr lang="en-US" altLang="zh-CN" sz="2400" b="0" dirty="0"/>
          </a:p>
          <a:p>
            <a:endParaRPr lang="en-US" altLang="zh-CN" sz="3200" dirty="0"/>
          </a:p>
          <a:p>
            <a:endParaRPr lang="en-US" sz="2400" b="0" dirty="0"/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22E6C-E56B-5A49-A9E6-06347E28176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3783" y="6411481"/>
            <a:ext cx="914337" cy="260577"/>
          </a:xfrm>
        </p:spPr>
        <p:txBody>
          <a:bodyPr/>
          <a:lstStyle/>
          <a:p>
            <a:r>
              <a:rPr lang="zh-CN" altLang="en-US" dirty="0"/>
              <a:t> </a:t>
            </a:r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90FE720-9013-1F44-BDA6-E472A57596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3433" y="2201068"/>
            <a:ext cx="3158566" cy="447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400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DEF68A3-A7C9-974C-BBE9-EA0E723678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785" y="533156"/>
            <a:ext cx="8302644" cy="685464"/>
          </a:xfrm>
        </p:spPr>
        <p:txBody>
          <a:bodyPr/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帧动画的实现方案和性能对比</a:t>
            </a:r>
            <a:endParaRPr lang="en-US" alt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/>
          </a:p>
          <a:p>
            <a:r>
              <a:rPr lang="en-US" altLang="zh-CN" sz="2400" dirty="0"/>
              <a:t>【</a:t>
            </a:r>
            <a:r>
              <a:rPr lang="en-US" altLang="zh-CN" sz="2400" dirty="0" err="1"/>
              <a:t>Css</a:t>
            </a:r>
            <a:r>
              <a:rPr lang="zh-CN" altLang="en-US" sz="2400" dirty="0"/>
              <a:t>阶梯函数方案</a:t>
            </a:r>
            <a:r>
              <a:rPr lang="en-US" altLang="zh-CN" sz="2400" dirty="0"/>
              <a:t>】</a:t>
            </a:r>
            <a:r>
              <a:rPr lang="zh-CN" altLang="en-US" sz="2400" dirty="0"/>
              <a:t>连续移动雪碧图位置（</a:t>
            </a:r>
            <a:r>
              <a:rPr lang="en" altLang="zh-CN" sz="2400" b="0" dirty="0"/>
              <a:t>transform:translate3d()</a:t>
            </a:r>
            <a:r>
              <a:rPr lang="zh-CN" altLang="en-US" sz="2400" dirty="0"/>
              <a:t>）</a:t>
            </a:r>
            <a:endParaRPr lang="en-US" altLang="zh-CN" sz="2400" dirty="0"/>
          </a:p>
          <a:p>
            <a:endParaRPr lang="en-US" altLang="zh-CN" sz="1600" dirty="0"/>
          </a:p>
          <a:p>
            <a:r>
              <a:rPr lang="zh-CN" altLang="en-US" sz="1600" b="0" dirty="0"/>
              <a:t>跟第二种基本一致，只是切换雪碧图的位置过程换成了</a:t>
            </a:r>
            <a:r>
              <a:rPr lang="en" altLang="zh-CN" sz="1600" b="0" dirty="0"/>
              <a:t>transform:translate3d()</a:t>
            </a:r>
            <a:r>
              <a:rPr lang="zh-CN" altLang="en-US" sz="1600" b="0" dirty="0"/>
              <a:t>来实现，使用</a:t>
            </a:r>
            <a:r>
              <a:rPr lang="en" altLang="zh-CN" sz="1600" b="0" dirty="0"/>
              <a:t>transform</a:t>
            </a:r>
            <a:r>
              <a:rPr lang="zh-CN" altLang="en-US" sz="1600" b="0" dirty="0"/>
              <a:t>可以开启</a:t>
            </a:r>
            <a:r>
              <a:rPr lang="en" altLang="zh-CN" sz="1600" b="0" dirty="0"/>
              <a:t>GPU</a:t>
            </a:r>
            <a:r>
              <a:rPr lang="zh-CN" altLang="en-US" sz="1600" b="0" dirty="0"/>
              <a:t>加速，提高机器渲染效果，还能有效解决移动端帧动画抖动的问题。</a:t>
            </a:r>
            <a:endParaRPr lang="en-US" altLang="zh-CN" sz="1600" b="0" dirty="0"/>
          </a:p>
          <a:p>
            <a:endParaRPr lang="zh-CN" altLang="en-US" sz="1600" b="0" dirty="0"/>
          </a:p>
          <a:p>
            <a:endParaRPr lang="en" altLang="zh-CN" sz="1600" b="0" dirty="0"/>
          </a:p>
          <a:p>
            <a:endParaRPr lang="zh-CN" altLang="en-US" sz="1600" b="0" dirty="0"/>
          </a:p>
          <a:p>
            <a:endParaRPr lang="zh-CN" altLang="en-US" sz="1600" b="0" dirty="0"/>
          </a:p>
          <a:p>
            <a:endParaRPr lang="zh-CN" altLang="en-US" sz="2400" b="0" dirty="0"/>
          </a:p>
          <a:p>
            <a:endParaRPr lang="zh-CN" altLang="en-US" sz="2400" b="0" dirty="0"/>
          </a:p>
          <a:p>
            <a:endParaRPr lang="en-US" altLang="zh-CN" sz="2400" b="0" dirty="0"/>
          </a:p>
          <a:p>
            <a:endParaRPr lang="en-US" altLang="zh-CN" sz="3200" dirty="0"/>
          </a:p>
          <a:p>
            <a:endParaRPr lang="en-US" sz="2400" b="0" dirty="0"/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22E6C-E56B-5A49-A9E6-06347E28176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3783" y="6411481"/>
            <a:ext cx="914337" cy="260577"/>
          </a:xfrm>
        </p:spPr>
        <p:txBody>
          <a:bodyPr/>
          <a:lstStyle/>
          <a:p>
            <a:r>
              <a:rPr lang="zh-CN" altLang="en-US" dirty="0"/>
              <a:t> </a:t>
            </a:r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90FE720-9013-1F44-BDA6-E472A57596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9330" y="2201068"/>
            <a:ext cx="3158566" cy="447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480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DEF68A3-A7C9-974C-BBE9-EA0E723678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785" y="533156"/>
            <a:ext cx="8195545" cy="685464"/>
          </a:xfrm>
        </p:spPr>
        <p:txBody>
          <a:bodyPr/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帧动画的实现方案和性能对比</a:t>
            </a:r>
            <a:endParaRPr lang="en-US" alt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/>
          </a:p>
          <a:p>
            <a:r>
              <a:rPr lang="en-US" altLang="zh-CN" sz="2400" dirty="0"/>
              <a:t>【JS</a:t>
            </a:r>
            <a:r>
              <a:rPr lang="zh-CN" altLang="en-US" sz="2400" dirty="0"/>
              <a:t>方案</a:t>
            </a:r>
            <a:r>
              <a:rPr lang="en-US" altLang="zh-CN" sz="2400" dirty="0"/>
              <a:t>】</a:t>
            </a:r>
          </a:p>
          <a:p>
            <a:endParaRPr lang="en-US" altLang="zh-CN" sz="1600" dirty="0"/>
          </a:p>
          <a:p>
            <a:r>
              <a:rPr lang="en-US" altLang="zh-CN" sz="1600" b="0" dirty="0"/>
              <a:t>1.</a:t>
            </a:r>
            <a:r>
              <a:rPr lang="zh-CN" altLang="en-US" sz="1600" b="0" dirty="0"/>
              <a:t>通过</a:t>
            </a:r>
            <a:r>
              <a:rPr lang="en" altLang="zh-CN" sz="1600" b="0" dirty="0"/>
              <a:t>JS</a:t>
            </a:r>
            <a:r>
              <a:rPr lang="zh-CN" altLang="en-US" sz="1600" b="0" dirty="0"/>
              <a:t>来控制</a:t>
            </a:r>
            <a:r>
              <a:rPr lang="en" altLang="zh-CN" sz="1600" b="0" dirty="0" err="1"/>
              <a:t>img</a:t>
            </a:r>
            <a:r>
              <a:rPr lang="zh-CN" altLang="en-US" sz="1600" b="0" dirty="0"/>
              <a:t>的</a:t>
            </a:r>
            <a:r>
              <a:rPr lang="en" altLang="zh-CN" sz="1600" b="0" dirty="0" err="1"/>
              <a:t>src</a:t>
            </a:r>
            <a:r>
              <a:rPr lang="zh-CN" altLang="en-US" sz="1600" b="0" dirty="0"/>
              <a:t>属性切换（不推荐）</a:t>
            </a:r>
            <a:endParaRPr lang="en-US" altLang="zh-CN" sz="1600" b="0" dirty="0"/>
          </a:p>
          <a:p>
            <a:r>
              <a:rPr lang="en-US" altLang="zh-CN" sz="1600" b="0" dirty="0"/>
              <a:t>2.</a:t>
            </a:r>
            <a:r>
              <a:rPr lang="zh-CN" altLang="en-US" sz="1600" b="0" dirty="0"/>
              <a:t>通过</a:t>
            </a:r>
            <a:r>
              <a:rPr lang="en" altLang="zh-CN" sz="1600" b="0" dirty="0"/>
              <a:t>JS</a:t>
            </a:r>
            <a:r>
              <a:rPr lang="zh-CN" altLang="en-US" sz="1600" b="0" dirty="0"/>
              <a:t>来控制</a:t>
            </a:r>
            <a:r>
              <a:rPr lang="en" altLang="zh-CN" sz="1600" b="0" dirty="0"/>
              <a:t>CSS</a:t>
            </a:r>
            <a:r>
              <a:rPr lang="zh-CN" altLang="en-US" sz="1600" b="0" dirty="0"/>
              <a:t>属性值变化（</a:t>
            </a:r>
            <a:r>
              <a:rPr lang="en" altLang="zh-CN" sz="1600" b="0" dirty="0"/>
              <a:t> background-position</a:t>
            </a:r>
            <a:r>
              <a:rPr lang="zh-CN" altLang="en-US" sz="1600" b="0" dirty="0"/>
              <a:t>、</a:t>
            </a:r>
            <a:r>
              <a:rPr lang="en" altLang="zh-CN" sz="1600" b="0" dirty="0"/>
              <a:t> transform:translate3d() </a:t>
            </a:r>
            <a:r>
              <a:rPr lang="zh-CN" altLang="en-US" sz="1600" b="0" dirty="0"/>
              <a:t>）</a:t>
            </a:r>
          </a:p>
          <a:p>
            <a:endParaRPr lang="en" altLang="zh-CN" sz="1600" b="0" dirty="0"/>
          </a:p>
          <a:p>
            <a:endParaRPr lang="zh-CN" altLang="en-US" sz="1600" b="0" dirty="0"/>
          </a:p>
          <a:p>
            <a:endParaRPr lang="zh-CN" altLang="en-US" sz="1600" b="0" dirty="0"/>
          </a:p>
          <a:p>
            <a:endParaRPr lang="zh-CN" altLang="en-US" sz="2400" b="0" dirty="0"/>
          </a:p>
          <a:p>
            <a:endParaRPr lang="zh-CN" altLang="en-US" sz="2400" b="0" dirty="0"/>
          </a:p>
          <a:p>
            <a:endParaRPr lang="en-US" altLang="zh-CN" sz="2400" b="0" dirty="0"/>
          </a:p>
          <a:p>
            <a:endParaRPr lang="en-US" altLang="zh-CN" sz="3200" dirty="0"/>
          </a:p>
          <a:p>
            <a:endParaRPr lang="en-US" sz="2400" b="0" dirty="0"/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22E6C-E56B-5A49-A9E6-06347E28176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3783" y="6411481"/>
            <a:ext cx="914337" cy="260577"/>
          </a:xfrm>
        </p:spPr>
        <p:txBody>
          <a:bodyPr/>
          <a:lstStyle/>
          <a:p>
            <a:r>
              <a:rPr lang="zh-CN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93182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5718</TotalTime>
  <Words>1162</Words>
  <Application>Microsoft Macintosh PowerPoint</Application>
  <PresentationFormat>宽屏</PresentationFormat>
  <Paragraphs>240</Paragraphs>
  <Slides>18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3" baseType="lpstr">
      <vt:lpstr>等线</vt:lpstr>
      <vt:lpstr>Microsoft YaHei</vt:lpstr>
      <vt:lpstr>Microsoft YaHei</vt:lpstr>
      <vt:lpstr>Arial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李梦迪</dc:creator>
  <cp:lastModifiedBy>李永健</cp:lastModifiedBy>
  <cp:revision>318</cp:revision>
  <dcterms:created xsi:type="dcterms:W3CDTF">2019-11-06T09:50:40Z</dcterms:created>
  <dcterms:modified xsi:type="dcterms:W3CDTF">2021-06-04T07:59:23Z</dcterms:modified>
</cp:coreProperties>
</file>

<file path=docProps/thumbnail.jpeg>
</file>